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7" r:id="rId8"/>
    <p:sldId id="273" r:id="rId9"/>
    <p:sldId id="274" r:id="rId10"/>
    <p:sldId id="261" r:id="rId11"/>
    <p:sldId id="263" r:id="rId12"/>
    <p:sldId id="264" r:id="rId13"/>
    <p:sldId id="271" r:id="rId14"/>
    <p:sldId id="272" r:id="rId15"/>
    <p:sldId id="275" r:id="rId16"/>
    <p:sldId id="267" r:id="rId17"/>
    <p:sldId id="266" r:id="rId18"/>
    <p:sldId id="268" r:id="rId19"/>
  </p:sldIdLst>
  <p:sldSz cx="9144000" cy="6858000" type="screen4x3"/>
  <p:notesSz cx="6858000" cy="9144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Reina" initials="CR" lastIdx="1" clrIdx="0">
    <p:extLst>
      <p:ext uri="{19B8F6BF-5375-455C-9EA6-DF929625EA0E}">
        <p15:presenceInfo xmlns:p15="http://schemas.microsoft.com/office/powerpoint/2012/main" userId="b249660ae0f080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144"/>
    <a:srgbClr val="6A9FB6"/>
    <a:srgbClr val="76B6D6"/>
    <a:srgbClr val="7BA0B2"/>
    <a:srgbClr val="A2A1A6"/>
    <a:srgbClr val="7AA1B3"/>
    <a:srgbClr val="6B9FB9"/>
    <a:srgbClr val="7AA2B4"/>
    <a:srgbClr val="B6FFA1"/>
    <a:srgbClr val="2C6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4" autoAdjust="0"/>
    <p:restoredTop sz="94741" autoAdjust="0"/>
  </p:normalViewPr>
  <p:slideViewPr>
    <p:cSldViewPr>
      <p:cViewPr>
        <p:scale>
          <a:sx n="88" d="100"/>
          <a:sy n="88" d="100"/>
        </p:scale>
        <p:origin x="150"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21/07/2020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‹Nº›</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13</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rgbClr val="053144"/>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7" name="Date Placeholder 2">
            <a:extLst>
              <a:ext uri="{FF2B5EF4-FFF2-40B4-BE49-F238E27FC236}">
                <a16:creationId xmlns:a16="http://schemas.microsoft.com/office/drawing/2014/main" id="{ED32E539-60FA-41B1-AB43-6C65A7FEA032}"/>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098DC9BD-BA15-4B9D-9F83-8702EEDDFE6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21/07/2020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21/07/2020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21/07/2020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2">
            <a:extLst>
              <a:ext uri="{FF2B5EF4-FFF2-40B4-BE49-F238E27FC236}">
                <a16:creationId xmlns:a16="http://schemas.microsoft.com/office/drawing/2014/main" id="{F3C60ECB-4548-40A0-970E-5ADD53D4FD17}"/>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1731EC21-D221-448D-AA04-D4977849C64C}"/>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717EE02D-1A53-4C26-84CF-532545EA56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95536" y="271221"/>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rgbClr val="6A9FB6"/>
                </a:solidFill>
                <a:effectLst>
                  <a:outerShdw blurRad="38100" dist="25400" dir="5400000" algn="tl" rotWithShape="0">
                    <a:srgbClr val="000000">
                      <a:alpha val="43000"/>
                    </a:srgbClr>
                  </a:outerShdw>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7" name="Date Placeholder 2">
            <a:extLst>
              <a:ext uri="{FF2B5EF4-FFF2-40B4-BE49-F238E27FC236}">
                <a16:creationId xmlns:a16="http://schemas.microsoft.com/office/drawing/2014/main" id="{27931C70-263E-4683-9C99-5621A788D844}"/>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F5161119-9371-4CF9-9BF0-BC59C35DE8B4}"/>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065D6B8F-05F8-4052-B791-42ABC59F3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8" name="Date Placeholder 2">
            <a:extLst>
              <a:ext uri="{FF2B5EF4-FFF2-40B4-BE49-F238E27FC236}">
                <a16:creationId xmlns:a16="http://schemas.microsoft.com/office/drawing/2014/main" id="{DC4B9105-604B-4F13-B124-6126148756E1}"/>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9" name="Slide Number Placeholder 4">
            <a:extLst>
              <a:ext uri="{FF2B5EF4-FFF2-40B4-BE49-F238E27FC236}">
                <a16:creationId xmlns:a16="http://schemas.microsoft.com/office/drawing/2014/main" id="{74F9DBCF-7B15-47E8-B64D-0D53016B51C8}"/>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0" name="Picture 4">
            <a:extLst>
              <a:ext uri="{FF2B5EF4-FFF2-40B4-BE49-F238E27FC236}">
                <a16:creationId xmlns:a16="http://schemas.microsoft.com/office/drawing/2014/main" id="{93CBD2F4-39CF-414D-90B5-2F4D4B4E5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rgbClr val="053144"/>
                </a:solidFill>
                <a:effectLst/>
                <a:latin typeface="Avenir Next LT Pro" panose="020B0504020202020204"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s-ES" dirty="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noAutofit/>
          </a:bodyPr>
          <a:lstStyle>
            <a:lvl1pPr marL="0" indent="0">
              <a:buNone/>
              <a:defRPr kumimoji="0" lang="es-ES" sz="2400" b="1" kern="1200" cap="none" baseline="0" dirty="0">
                <a:solidFill>
                  <a:srgbClr val="053144"/>
                </a:solidFill>
                <a:effectLst/>
                <a:latin typeface="Avenir Next LT Pro" panose="020B0504020202020204" pitchFamily="34" charset="0"/>
                <a:ea typeface="+mn-ea"/>
                <a:cs typeface="+mn-cs"/>
              </a:defRPr>
            </a:lvl1pPr>
            <a:lvl2pPr>
              <a:buNone/>
              <a:defRPr sz="2000" b="1"/>
            </a:lvl2pPr>
            <a:lvl3pPr>
              <a:buNone/>
              <a:defRPr sz="1800" b="1"/>
            </a:lvl3pPr>
            <a:lvl4pPr>
              <a:buNone/>
              <a:defRPr sz="1600" b="1"/>
            </a:lvl4pPr>
            <a:lvl5pPr>
              <a:buNone/>
              <a:defRPr sz="1600" b="1"/>
            </a:lvl5pPr>
          </a:lstStyle>
          <a:p>
            <a:pPr marL="0" lvl="0" indent="0" algn="l" rtl="0" eaLnBrk="1" latinLnBrk="0" hangingPunct="1">
              <a:spcBef>
                <a:spcPct val="20000"/>
              </a:spcBef>
              <a:buClr>
                <a:schemeClr val="accent3"/>
              </a:buClr>
              <a:buSzPct val="95000"/>
              <a:buFont typeface="Wingdings 2"/>
              <a:buNone/>
            </a:pPr>
            <a:r>
              <a:rPr kumimoji="0" lang="es-ES" dirty="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0" name="Title 1">
            <a:extLst>
              <a:ext uri="{FF2B5EF4-FFF2-40B4-BE49-F238E27FC236}">
                <a16:creationId xmlns:a16="http://schemas.microsoft.com/office/drawing/2014/main" id="{C246DDE4-B252-4C6D-9676-CB34536A6534}"/>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11" name="Date Placeholder 2">
            <a:extLst>
              <a:ext uri="{FF2B5EF4-FFF2-40B4-BE49-F238E27FC236}">
                <a16:creationId xmlns:a16="http://schemas.microsoft.com/office/drawing/2014/main" id="{7BE497CF-F088-4480-B9DC-0FDC81747B58}"/>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F0BD97D8-AF88-4170-895F-00C67EC0AEA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3" name="Picture 4">
            <a:extLst>
              <a:ext uri="{FF2B5EF4-FFF2-40B4-BE49-F238E27FC236}">
                <a16:creationId xmlns:a16="http://schemas.microsoft.com/office/drawing/2014/main" id="{ECA5B30B-7B8D-4184-9318-571739954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5" name="Slide Number Placeholder 4"/>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
        <p:nvSpPr>
          <p:cNvPr id="6" name="Title 1">
            <a:extLst>
              <a:ext uri="{FF2B5EF4-FFF2-40B4-BE49-F238E27FC236}">
                <a16:creationId xmlns:a16="http://schemas.microsoft.com/office/drawing/2014/main" id="{A1B6BB28-18B3-4A93-AF77-1443428FC4B3}"/>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pic>
        <p:nvPicPr>
          <p:cNvPr id="7" name="Picture 4">
            <a:extLst>
              <a:ext uri="{FF2B5EF4-FFF2-40B4-BE49-F238E27FC236}">
                <a16:creationId xmlns:a16="http://schemas.microsoft.com/office/drawing/2014/main" id="{D58078BD-1DCA-40DB-A7E3-57C11BE10F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pic>
        <p:nvPicPr>
          <p:cNvPr id="5" name="Picture 4">
            <a:extLst>
              <a:ext uri="{FF2B5EF4-FFF2-40B4-BE49-F238E27FC236}">
                <a16:creationId xmlns:a16="http://schemas.microsoft.com/office/drawing/2014/main" id="{645D2207-7B23-4436-A911-05256C10F2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400" b="0">
                <a:ln>
                  <a:noFill/>
                </a:ln>
                <a:solidFill>
                  <a:srgbClr val="6A9FB6"/>
                </a:solidFill>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dirty="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B4E36A81-5F9A-4D9E-8168-7E074D87C203}" type="slidenum">
              <a:rPr lang="es-ES" smtClean="0"/>
              <a:t>‹Nº›</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Autofit/>
          </a:bodyPr>
          <a:lstStyle/>
          <a:p>
            <a:r>
              <a:rPr kumimoji="0" lang="es-ES" dirty="0"/>
              <a:t>Haga clic para modificar el estilo de título del patrón</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dirty="0"/>
              <a:t>Haga clic para modificar el estilo de texto del patrón</a:t>
            </a:r>
          </a:p>
          <a:p>
            <a:pPr lvl="1" eaLnBrk="1" latinLnBrk="0" hangingPunct="1"/>
            <a:r>
              <a:rPr kumimoji="0" lang="es-ES" dirty="0"/>
              <a:t>Segundo nivel</a:t>
            </a:r>
          </a:p>
          <a:p>
            <a:pPr lvl="2" eaLnBrk="1" latinLnBrk="0" hangingPunct="1"/>
            <a:r>
              <a:rPr kumimoji="0" lang="es-ES" dirty="0"/>
              <a:t>Tercer nivel</a:t>
            </a:r>
          </a:p>
          <a:p>
            <a:pPr lvl="3" eaLnBrk="1" latinLnBrk="0" hangingPunct="1"/>
            <a:r>
              <a:rPr kumimoji="0" lang="es-ES" dirty="0"/>
              <a:t>Cuarto nivel</a:t>
            </a:r>
          </a:p>
          <a:p>
            <a:pPr lvl="4" eaLnBrk="1" latinLnBrk="0" hangingPunct="1"/>
            <a:r>
              <a:rPr kumimoji="0" lang="es-ES" dirty="0"/>
              <a:t>Quinto nivel</a:t>
            </a:r>
            <a:endParaRPr kumimoji="0" lang="en-US" dirty="0"/>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0"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11" name="Date Placeholder 2">
            <a:extLst>
              <a:ext uri="{FF2B5EF4-FFF2-40B4-BE49-F238E27FC236}">
                <a16:creationId xmlns:a16="http://schemas.microsoft.com/office/drawing/2014/main" id="{D496C6DB-31E3-4A6D-A30B-029563A875C0}"/>
              </a:ext>
            </a:extLst>
          </p:cNvPr>
          <p:cNvSpPr>
            <a:spLocks noGrp="1"/>
          </p:cNvSpPr>
          <p:nvPr>
            <p:ph type="dt" sz="half" idx="2"/>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B732E884-1730-4B4C-835D-DDC6D803240B}"/>
              </a:ext>
            </a:extLst>
          </p:cNvPr>
          <p:cNvSpPr>
            <a:spLocks noGrp="1"/>
          </p:cNvSpPr>
          <p:nvPr>
            <p:ph type="sldNum" sz="quarter" idx="4"/>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400" b="1" kern="1200">
          <a:ln>
            <a:noFill/>
          </a:ln>
          <a:solidFill>
            <a:srgbClr val="6A9FB6"/>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21/07/2020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‹Nº›</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10" Type="http://schemas.openxmlformats.org/officeDocument/2006/relationships/image" Target="../media/image5.jpeg"/><Relationship Id="rId4" Type="http://schemas.openxmlformats.org/officeDocument/2006/relationships/slideLayout" Target="../slideLayouts/slideLayout13.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7.xml"/><Relationship Id="rId7" Type="http://schemas.openxmlformats.org/officeDocument/2006/relationships/image" Target="../media/image49.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10" Type="http://schemas.openxmlformats.org/officeDocument/2006/relationships/image" Target="../media/image52.png"/><Relationship Id="rId4" Type="http://schemas.openxmlformats.org/officeDocument/2006/relationships/notesSlide" Target="../notesSlides/notesSlide5.xml"/><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emf"/><Relationship Id="rId11" Type="http://schemas.openxmlformats.org/officeDocument/2006/relationships/image" Target="../media/image57.png"/><Relationship Id="rId5" Type="http://schemas.openxmlformats.org/officeDocument/2006/relationships/oleObject" Target="../embeddings/oleObject8.bin"/><Relationship Id="rId10" Type="http://schemas.openxmlformats.org/officeDocument/2006/relationships/image" Target="../media/image56.png"/><Relationship Id="rId4" Type="http://schemas.openxmlformats.org/officeDocument/2006/relationships/notesSlide" Target="../notesSlides/notesSlide6.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7.xml"/><Relationship Id="rId7" Type="http://schemas.openxmlformats.org/officeDocument/2006/relationships/image" Target="../media/image58.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2.emf"/><Relationship Id="rId11" Type="http://schemas.openxmlformats.org/officeDocument/2006/relationships/image" Target="../media/image62.png"/><Relationship Id="rId5" Type="http://schemas.openxmlformats.org/officeDocument/2006/relationships/oleObject" Target="../embeddings/oleObject8.bin"/><Relationship Id="rId10" Type="http://schemas.openxmlformats.org/officeDocument/2006/relationships/image" Target="../media/image61.png"/><Relationship Id="rId4" Type="http://schemas.openxmlformats.org/officeDocument/2006/relationships/notesSlide" Target="../notesSlides/notesSlide7.xml"/><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8.bin"/><Relationship Id="rId10" Type="http://schemas.openxmlformats.org/officeDocument/2006/relationships/image" Target="../media/image66.png"/><Relationship Id="rId4" Type="http://schemas.openxmlformats.org/officeDocument/2006/relationships/notesSlide" Target="../notesSlides/notesSlide8.xml"/><Relationship Id="rId9"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1.png"/><Relationship Id="rId3" Type="http://schemas.openxmlformats.org/officeDocument/2006/relationships/tags" Target="../tags/tag17.xml"/><Relationship Id="rId7" Type="http://schemas.openxmlformats.org/officeDocument/2006/relationships/image" Target="../media/image68.png"/><Relationship Id="rId12" Type="http://schemas.openxmlformats.org/officeDocument/2006/relationships/image" Target="../media/image70.png"/><Relationship Id="rId2" Type="http://schemas.openxmlformats.org/officeDocument/2006/relationships/tags" Target="../tags/tag16.xml"/><Relationship Id="rId16" Type="http://schemas.openxmlformats.org/officeDocument/2006/relationships/image" Target="../media/image74.png"/><Relationship Id="rId1" Type="http://schemas.openxmlformats.org/officeDocument/2006/relationships/vmlDrawing" Target="../drawings/vmlDrawing11.vml"/><Relationship Id="rId6" Type="http://schemas.openxmlformats.org/officeDocument/2006/relationships/image" Target="../media/image67.png"/><Relationship Id="rId11" Type="http://schemas.openxmlformats.org/officeDocument/2006/relationships/image" Target="../media/image3.png"/><Relationship Id="rId5" Type="http://schemas.openxmlformats.org/officeDocument/2006/relationships/notesSlide" Target="../notesSlides/notesSlide9.xml"/><Relationship Id="rId15" Type="http://schemas.openxmlformats.org/officeDocument/2006/relationships/image" Target="../media/image73.png"/><Relationship Id="rId10" Type="http://schemas.openxmlformats.org/officeDocument/2006/relationships/image" Target="../media/image2.emf"/><Relationship Id="rId4" Type="http://schemas.openxmlformats.org/officeDocument/2006/relationships/slideLayout" Target="../slideLayouts/slideLayout2.xml"/><Relationship Id="rId9" Type="http://schemas.openxmlformats.org/officeDocument/2006/relationships/oleObject" Target="../embeddings/oleObject9.bin"/><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78.png"/><Relationship Id="rId3" Type="http://schemas.openxmlformats.org/officeDocument/2006/relationships/tags" Target="../tags/tag19.xml"/><Relationship Id="rId7" Type="http://schemas.openxmlformats.org/officeDocument/2006/relationships/image" Target="../media/image76.png"/><Relationship Id="rId12" Type="http://schemas.openxmlformats.org/officeDocument/2006/relationships/image" Target="../media/image70.png"/><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image" Target="../media/image75.png"/><Relationship Id="rId11" Type="http://schemas.openxmlformats.org/officeDocument/2006/relationships/image" Target="../media/image3.png"/><Relationship Id="rId5" Type="http://schemas.openxmlformats.org/officeDocument/2006/relationships/notesSlide" Target="../notesSlides/notesSlide10.xml"/><Relationship Id="rId15" Type="http://schemas.openxmlformats.org/officeDocument/2006/relationships/image" Target="../media/image79.png"/><Relationship Id="rId10" Type="http://schemas.openxmlformats.org/officeDocument/2006/relationships/image" Target="../media/image77.png"/><Relationship Id="rId4" Type="http://schemas.openxmlformats.org/officeDocument/2006/relationships/slideLayout" Target="../slideLayouts/slideLayout2.xml"/><Relationship Id="rId9" Type="http://schemas.openxmlformats.org/officeDocument/2006/relationships/image" Target="../media/image2.emf"/><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image" Target="../media/image2.emf"/><Relationship Id="rId2" Type="http://schemas.openxmlformats.org/officeDocument/2006/relationships/tags" Target="../tags/tag22.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13.xml"/><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2.emf"/><Relationship Id="rId12"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2.emf"/><Relationship Id="rId12" Type="http://schemas.openxmlformats.org/officeDocument/2006/relationships/image" Target="../media/image18.png"/><Relationship Id="rId2" Type="http://schemas.openxmlformats.org/officeDocument/2006/relationships/tags" Target="../tags/tag9.xml"/><Relationship Id="rId16" Type="http://schemas.openxmlformats.org/officeDocument/2006/relationships/image" Target="../media/image22.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notesSlide" Target="../notesSlides/notesSlide3.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emf"/><Relationship Id="rId11" Type="http://schemas.openxmlformats.org/officeDocument/2006/relationships/image" Target="../media/image45.png"/><Relationship Id="rId5" Type="http://schemas.openxmlformats.org/officeDocument/2006/relationships/oleObject" Target="../embeddings/oleObject6.bin"/><Relationship Id="rId10" Type="http://schemas.openxmlformats.org/officeDocument/2006/relationships/image" Target="../media/image44.png"/><Relationship Id="rId4" Type="http://schemas.openxmlformats.org/officeDocument/2006/relationships/notesSlide" Target="../notesSlides/notesSlide4.xml"/><Relationship Id="rId9" Type="http://schemas.openxmlformats.org/officeDocument/2006/relationships/image" Target="../media/image43.pn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46"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fontScale="92500" lnSpcReduction="20000"/>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_tradnl" sz="6000" dirty="0">
                <a:ln>
                  <a:solidFill>
                    <a:srgbClr val="76B6D6"/>
                  </a:solidFill>
                </a:ln>
                <a:solidFill>
                  <a:srgbClr val="76B6D6"/>
                </a:solidFill>
                <a:latin typeface="Calibri" panose="020F0502020204030204" pitchFamily="34" charset="0"/>
                <a:cs typeface="Calibri" panose="020F0502020204030204" pitchFamily="34" charset="0"/>
              </a:rPr>
              <a:t>Calidad del aire en la Comunidad de Madrid </a:t>
            </a:r>
            <a:endParaRPr lang="es-ES" sz="6000" dirty="0">
              <a:ln>
                <a:solidFill>
                  <a:srgbClr val="76B6D6"/>
                </a:solidFill>
              </a:ln>
              <a:solidFill>
                <a:srgbClr val="76B6D6"/>
              </a:solidFill>
              <a:latin typeface="Calibri" panose="020F0502020204030204" pitchFamily="34" charset="0"/>
              <a:cs typeface="Calibri" panose="020F0502020204030204" pitchFamily="34" charset="0"/>
            </a:endParaRPr>
          </a:p>
        </p:txBody>
      </p:sp>
      <p:sp>
        <p:nvSpPr>
          <p:cNvPr id="13" name="2 Subtítulo"/>
          <p:cNvSpPr txBox="1">
            <a:spLocks/>
          </p:cNvSpPr>
          <p:nvPr/>
        </p:nvSpPr>
        <p:spPr>
          <a:xfrm>
            <a:off x="2486663" y="3140968"/>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1600" b="1" dirty="0">
                <a:latin typeface="Calibri" panose="020F0502020204030204" pitchFamily="34" charset="0"/>
                <a:cs typeface="Calibri" panose="020F0502020204030204" pitchFamily="34" charset="0"/>
              </a:rPr>
              <a:t>Grupo 7</a:t>
            </a:r>
            <a:endParaRPr lang="es-ES" sz="1600" b="1"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Alfonso </a:t>
            </a:r>
            <a:r>
              <a:rPr lang="es-ES_tradnl" sz="1600" dirty="0" err="1">
                <a:latin typeface="Calibri" panose="020F0502020204030204" pitchFamily="34" charset="0"/>
                <a:cs typeface="Calibri" panose="020F0502020204030204" pitchFamily="34" charset="0"/>
              </a:rPr>
              <a:t>Gallardo</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Raúl Hervás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Carmen Reina</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Walter Ronceros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Susana Vara</a:t>
            </a:r>
            <a:endParaRPr lang="es-ES" sz="1600" dirty="0">
              <a:latin typeface="Calibri" panose="020F0502020204030204" pitchFamily="34" charset="0"/>
              <a:cs typeface="Calibri" panose="020F0502020204030204" pitchFamily="34" charset="0"/>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267744" y="2060848"/>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Preparación de los datos</a:t>
            </a:r>
            <a:endParaRPr lang="es-ES" sz="3200" dirty="0">
              <a:solidFill>
                <a:srgbClr val="76B6D6"/>
              </a:solidFill>
            </a:endParaRPr>
          </a:p>
        </p:txBody>
      </p:sp>
      <p:sp>
        <p:nvSpPr>
          <p:cNvPr id="8" name="2 Marcador de contenido"/>
          <p:cNvSpPr txBox="1">
            <a:spLocks/>
          </p:cNvSpPr>
          <p:nvPr/>
        </p:nvSpPr>
        <p:spPr>
          <a:xfrm>
            <a:off x="143453" y="868385"/>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correlaciones.&lt;&lt;&lt;&lt;&lt;&lt;&lt;&lt;&lt;&lt;</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algoritmos:&lt;&lt;&lt;&lt;&lt;&lt;&lt;&lt;&lt;&lt;&lt;&lt;&lt;&lt;</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2444244" y="3738880"/>
            <a:ext cx="5396230" cy="2573655"/>
          </a:xfrm>
          <a:prstGeom prst="rect">
            <a:avLst/>
          </a:prstGeom>
        </p:spPr>
      </p:pic>
      <p:cxnSp>
        <p:nvCxnSpPr>
          <p:cNvPr id="11" name="Conector recto 10"/>
          <p:cNvCxnSpPr>
            <a:cxnSpLocks/>
          </p:cNvCxnSpPr>
          <p:nvPr/>
        </p:nvCxnSpPr>
        <p:spPr>
          <a:xfrm>
            <a:off x="2339752" y="692696"/>
            <a:ext cx="243193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7"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Modelado. Algoritmos</a:t>
            </a:r>
            <a:endParaRPr lang="es-ES" sz="3200" dirty="0">
              <a:solidFill>
                <a:srgbClr val="76B6D6"/>
              </a:solidFill>
              <a:latin typeface="Calibri" panose="020F0502020204030204" pitchFamily="34" charset="0"/>
              <a:cs typeface="Calibri" panose="020F0502020204030204" pitchFamily="34" charset="0"/>
            </a:endParaRPr>
          </a:p>
        </p:txBody>
      </p:sp>
      <p:sp>
        <p:nvSpPr>
          <p:cNvPr id="8" name="2 Marcador de contenido"/>
          <p:cNvSpPr txBox="1">
            <a:spLocks/>
          </p:cNvSpPr>
          <p:nvPr/>
        </p:nvSpPr>
        <p:spPr>
          <a:xfrm>
            <a:off x="155360" y="828568"/>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K-NN</a:t>
            </a:r>
          </a:p>
        </p:txBody>
      </p:sp>
      <p:sp>
        <p:nvSpPr>
          <p:cNvPr id="11" name="2 Marcador de contenido"/>
          <p:cNvSpPr txBox="1">
            <a:spLocks/>
          </p:cNvSpPr>
          <p:nvPr/>
        </p:nvSpPr>
        <p:spPr>
          <a:xfrm>
            <a:off x="140452" y="242389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Regresión logística</a:t>
            </a:r>
          </a:p>
        </p:txBody>
      </p:sp>
      <p:sp>
        <p:nvSpPr>
          <p:cNvPr id="12" name="2 Marcador de contenido"/>
          <p:cNvSpPr txBox="1">
            <a:spLocks/>
          </p:cNvSpPr>
          <p:nvPr/>
        </p:nvSpPr>
        <p:spPr>
          <a:xfrm>
            <a:off x="140452" y="453252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AdaBoost</a:t>
            </a:r>
            <a:endParaRPr lang="es-ES" sz="1200" dirty="0">
              <a:latin typeface="Calibri" panose="020F0502020204030204" pitchFamily="34" charset="0"/>
              <a:cs typeface="Calibri" panose="020F0502020204030204" pitchFamily="34" charset="0"/>
            </a:endParaRPr>
          </a:p>
          <a:p>
            <a:pPr marL="109728" indent="0">
              <a:buClr>
                <a:schemeClr val="accent2">
                  <a:lumMod val="75000"/>
                </a:schemeClr>
              </a:buClr>
              <a:buNone/>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6840015" y="11058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GradientBoosting</a:t>
            </a:r>
            <a:r>
              <a:rPr lang="es-ES_tradnl" sz="1200" b="1" dirty="0">
                <a:latin typeface="Calibri" panose="020F0502020204030204" pitchFamily="34" charset="0"/>
                <a:cs typeface="Calibri" panose="020F0502020204030204" pitchFamily="34" charset="0"/>
              </a:rPr>
              <a:t> 	 </a:t>
            </a:r>
            <a:endParaRPr lang="es-ES" sz="1200" b="1" dirty="0">
              <a:latin typeface="Calibri" panose="020F0502020204030204" pitchFamily="34" charset="0"/>
              <a:cs typeface="Calibri" panose="020F0502020204030204" pitchFamily="34" charset="0"/>
            </a:endParaRPr>
          </a:p>
        </p:txBody>
      </p:sp>
      <p:sp>
        <p:nvSpPr>
          <p:cNvPr id="14" name="2 Marcador de contenido"/>
          <p:cNvSpPr txBox="1">
            <a:spLocks/>
          </p:cNvSpPr>
          <p:nvPr/>
        </p:nvSpPr>
        <p:spPr>
          <a:xfrm>
            <a:off x="6840015" y="28811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RandomForest</a:t>
            </a:r>
            <a:endParaRPr lang="es-ES" sz="1200" dirty="0">
              <a:latin typeface="Calibri" panose="020F0502020204030204" pitchFamily="34" charset="0"/>
              <a:cs typeface="Calibri" panose="020F0502020204030204" pitchFamily="34" charset="0"/>
            </a:endParaRPr>
          </a:p>
        </p:txBody>
      </p:sp>
      <p:pic>
        <p:nvPicPr>
          <p:cNvPr id="16" name="15 Imagen"/>
          <p:cNvPicPr/>
          <p:nvPr/>
        </p:nvPicPr>
        <p:blipFill>
          <a:blip r:embed="rId7"/>
          <a:stretch>
            <a:fillRect/>
          </a:stretch>
        </p:blipFill>
        <p:spPr>
          <a:xfrm>
            <a:off x="302525" y="1185599"/>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id="{2EBF5084-8DAC-4D06-8729-83468B26E7E5}"/>
              </a:ext>
            </a:extLst>
          </p:cNvPr>
          <p:cNvSpPr/>
          <p:nvPr/>
        </p:nvSpPr>
        <p:spPr>
          <a:xfrm>
            <a:off x="4193377" y="4599130"/>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5" name="Conector recto 14"/>
          <p:cNvCxnSpPr>
            <a:cxnSpLocks/>
          </p:cNvCxnSpPr>
          <p:nvPr/>
        </p:nvCxnSpPr>
        <p:spPr>
          <a:xfrm>
            <a:off x="827584" y="620688"/>
            <a:ext cx="1296144"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68"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1763688" y="621491"/>
            <a:ext cx="18002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32021" y="835108"/>
            <a:ext cx="222546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a16="http://schemas.microsoft.com/office/drawing/2014/main"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id="{BE2EA17E-84ED-4F7E-AAEF-3ACE45CA5C63}"/>
              </a:ext>
            </a:extLst>
          </p:cNvPr>
          <p:cNvPicPr>
            <a:picLocks noChangeAspect="1"/>
          </p:cNvPicPr>
          <p:nvPr/>
        </p:nvPicPr>
        <p:blipFill rotWithShape="1">
          <a:blip r:embed="rId8"/>
          <a:srcRect l="32324" t="48950" r="35553" b="24800"/>
          <a:stretch/>
        </p:blipFill>
        <p:spPr>
          <a:xfrm>
            <a:off x="332021" y="4653136"/>
            <a:ext cx="3127353" cy="1984545"/>
          </a:xfrm>
          <a:prstGeom prst="rect">
            <a:avLst/>
          </a:prstGeom>
        </p:spPr>
      </p:pic>
      <p:pic>
        <p:nvPicPr>
          <p:cNvPr id="9" name="Imagen 8">
            <a:extLst>
              <a:ext uri="{FF2B5EF4-FFF2-40B4-BE49-F238E27FC236}">
                <a16:creationId xmlns:a16="http://schemas.microsoft.com/office/drawing/2014/main"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id="{2F674472-E32E-48DC-9C1D-E90CBBA33086}"/>
              </a:ext>
            </a:extLst>
          </p:cNvPr>
          <p:cNvSpPr/>
          <p:nvPr/>
        </p:nvSpPr>
        <p:spPr>
          <a:xfrm>
            <a:off x="275448" y="1242153"/>
            <a:ext cx="8184983" cy="461665"/>
          </a:xfrm>
          <a:prstGeom prst="rect">
            <a:avLst/>
          </a:prstGeom>
        </p:spPr>
        <p:txBody>
          <a:bodyPr wrap="square">
            <a:spAutoFit/>
          </a:bodyPr>
          <a:lstStyle/>
          <a:p>
            <a:r>
              <a:rPr lang="es-ES" sz="1200" dirty="0">
                <a:solidFill>
                  <a:srgbClr val="212121"/>
                </a:solidFill>
                <a:latin typeface="+mj-lt"/>
              </a:rPr>
              <a:t>La Matriz de Confusión es una de las métricas más intuitivas y sencillas que se utiliza para encontrar la precisión y exactitud del modelo.</a:t>
            </a:r>
            <a:endParaRPr lang="es-ES" sz="1200" dirty="0">
              <a:latin typeface="+mj-lt"/>
            </a:endParaRPr>
          </a:p>
        </p:txBody>
      </p:sp>
      <p:pic>
        <p:nvPicPr>
          <p:cNvPr id="23" name="Imagen 22">
            <a:extLst>
              <a:ext uri="{FF2B5EF4-FFF2-40B4-BE49-F238E27FC236}">
                <a16:creationId xmlns:a16="http://schemas.microsoft.com/office/drawing/2014/main" id="{9745C471-9F86-4138-89C0-30E871DD3CCB}"/>
              </a:ext>
            </a:extLst>
          </p:cNvPr>
          <p:cNvPicPr>
            <a:picLocks noChangeAspect="1"/>
          </p:cNvPicPr>
          <p:nvPr/>
        </p:nvPicPr>
        <p:blipFill rotWithShape="1">
          <a:blip r:embed="rId10"/>
          <a:srcRect l="31247" t="39478" r="7875" b="44749"/>
          <a:stretch/>
        </p:blipFill>
        <p:spPr>
          <a:xfrm>
            <a:off x="3608193" y="3351039"/>
            <a:ext cx="5376241" cy="1081678"/>
          </a:xfrm>
          <a:prstGeom prst="rect">
            <a:avLst/>
          </a:prstGeom>
        </p:spPr>
      </p:pic>
      <p:pic>
        <p:nvPicPr>
          <p:cNvPr id="25" name="Imagen 24">
            <a:extLst>
              <a:ext uri="{FF2B5EF4-FFF2-40B4-BE49-F238E27FC236}">
                <a16:creationId xmlns:a16="http://schemas.microsoft.com/office/drawing/2014/main" id="{645C6490-562A-4ED8-BF09-1A1B166C595E}"/>
              </a:ext>
            </a:extLst>
          </p:cNvPr>
          <p:cNvPicPr>
            <a:picLocks noChangeAspect="1"/>
          </p:cNvPicPr>
          <p:nvPr/>
        </p:nvPicPr>
        <p:blipFill rotWithShape="1">
          <a:blip r:embed="rId11"/>
          <a:srcRect l="28800" t="35365" r="34507" b="40550"/>
          <a:stretch/>
        </p:blipFill>
        <p:spPr>
          <a:xfrm>
            <a:off x="4797062" y="4469452"/>
            <a:ext cx="3663369" cy="1761907"/>
          </a:xfrm>
          <a:prstGeom prst="rect">
            <a:avLst/>
          </a:prstGeom>
        </p:spPr>
      </p:pic>
      <p:sp>
        <p:nvSpPr>
          <p:cNvPr id="16" name="1 Título">
            <a:extLst>
              <a:ext uri="{FF2B5EF4-FFF2-40B4-BE49-F238E27FC236}">
                <a16:creationId xmlns:a16="http://schemas.microsoft.com/office/drawing/2014/main" id="{C46A6748-8CB2-43E3-98AF-225046BF8003}"/>
              </a:ext>
            </a:extLst>
          </p:cNvPr>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Modelado. Métricas</a:t>
            </a:r>
            <a:endParaRPr lang="es-ES" sz="3200" dirty="0">
              <a:solidFill>
                <a:srgbClr val="76B6D6"/>
              </a:solidFill>
            </a:endParaRPr>
          </a:p>
        </p:txBody>
      </p:sp>
    </p:spTree>
    <p:extLst>
      <p:ext uri="{BB962C8B-B14F-4D97-AF65-F5344CB8AC3E}">
        <p14:creationId xmlns:p14="http://schemas.microsoft.com/office/powerpoint/2010/main" val="96487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615536" y="678395"/>
            <a:ext cx="295232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23528" y="839853"/>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a16="http://schemas.microsoft.com/office/drawing/2014/main" id="{AAF12C51-1DA4-4C1F-BE08-B9FC0B3D9598}"/>
              </a:ext>
            </a:extLst>
          </p:cNvPr>
          <p:cNvSpPr/>
          <p:nvPr/>
        </p:nvSpPr>
        <p:spPr>
          <a:xfrm>
            <a:off x="251520" y="1376407"/>
            <a:ext cx="8712968" cy="276999"/>
          </a:xfrm>
          <a:prstGeom prst="rect">
            <a:avLst/>
          </a:prstGeom>
        </p:spPr>
        <p:txBody>
          <a:bodyPr wrap="square">
            <a:spAutoFit/>
          </a:bodyPr>
          <a:lstStyle/>
          <a:p>
            <a:r>
              <a:rPr lang="es-ES" sz="1200" dirty="0">
                <a:solidFill>
                  <a:srgbClr val="212121"/>
                </a:solidFill>
                <a:latin typeface="+mj-lt"/>
              </a:rPr>
              <a:t>La curva AUC-ROC es la métrica de selección de modelo para el problema de clasificación de dos clases múltiples.</a:t>
            </a:r>
            <a:endParaRPr lang="es-ES" sz="1200" dirty="0">
              <a:latin typeface="+mj-lt"/>
            </a:endParaRPr>
          </a:p>
        </p:txBody>
      </p:sp>
      <p:pic>
        <p:nvPicPr>
          <p:cNvPr id="5" name="Imagen 4">
            <a:extLst>
              <a:ext uri="{FF2B5EF4-FFF2-40B4-BE49-F238E27FC236}">
                <a16:creationId xmlns:a16="http://schemas.microsoft.com/office/drawing/2014/main"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
        <p:nvSpPr>
          <p:cNvPr id="14" name="1 Título">
            <a:extLst>
              <a:ext uri="{FF2B5EF4-FFF2-40B4-BE49-F238E27FC236}">
                <a16:creationId xmlns:a16="http://schemas.microsoft.com/office/drawing/2014/main" id="{F115ED00-95A6-43D8-9D7B-3FF58A04C5AC}"/>
              </a:ext>
            </a:extLst>
          </p:cNvPr>
          <p:cNvSpPr txBox="1">
            <a:spLocks/>
          </p:cNvSpPr>
          <p:nvPr/>
        </p:nvSpPr>
        <p:spPr>
          <a:xfrm>
            <a:off x="162000" y="162000"/>
            <a:ext cx="7017065"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Evaluación Modelos</a:t>
            </a:r>
            <a:endParaRPr lang="es-ES" sz="3200" dirty="0">
              <a:solidFill>
                <a:srgbClr val="76B6D6"/>
              </a:solidFill>
            </a:endParaRPr>
          </a:p>
        </p:txBody>
      </p:sp>
    </p:spTree>
    <p:extLst>
      <p:ext uri="{BB962C8B-B14F-4D97-AF65-F5344CB8AC3E}">
        <p14:creationId xmlns:p14="http://schemas.microsoft.com/office/powerpoint/2010/main" val="24520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cstate="print">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cstate="print">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3" name="Diapositiva de think-cell" r:id="rId9" imgW="270" imgH="270" progId="TCLayout.ActiveDocument.1">
                  <p:embed/>
                </p:oleObj>
              </mc:Choice>
              <mc:Fallback>
                <p:oleObj name="Diapositiva de think-cell" r:id="rId9" imgW="270" imgH="270" progId="TCLayout.ActiveDocument.1">
                  <p:embed/>
                  <p:pic>
                    <p:nvPicPr>
                      <p:cNvPr id="4" name="3 Objeto"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por </a:t>
            </a:r>
            <a:r>
              <a:rPr lang="es-ES_tradnl" sz="1100" dirty="0" err="1">
                <a:latin typeface="+mj-lt"/>
                <a:cs typeface="Calibri" panose="020F0502020204030204" pitchFamily="34" charset="0"/>
              </a:rPr>
              <a:t>TAGs</a:t>
            </a:r>
            <a:r>
              <a:rPr lang="es-ES_tradnl" sz="1100" dirty="0">
                <a:latin typeface="+mj-lt"/>
                <a:cs typeface="Calibri" panose="020F0502020204030204" pitchFamily="34" charset="0"/>
              </a:rPr>
              <a:t> sobre </a:t>
            </a:r>
            <a:r>
              <a:rPr lang="es-ES_tradnl" sz="1100" dirty="0" err="1">
                <a:latin typeface="+mj-lt"/>
                <a:cs typeface="Calibri" panose="020F0502020204030204" pitchFamily="34" charset="0"/>
              </a:rPr>
              <a:t>ICAs</a:t>
            </a:r>
            <a:r>
              <a:rPr lang="es-ES_tradnl" sz="1100" dirty="0">
                <a:latin typeface="+mj-lt"/>
                <a:cs typeface="Calibri" panose="020F0502020204030204" pitchFamily="34" charset="0"/>
              </a:rPr>
              <a:t> parciales.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Valores </a:t>
            </a:r>
            <a:r>
              <a:rPr lang="es-ES_tradnl" sz="900" dirty="0" err="1">
                <a:latin typeface="+mj-lt"/>
                <a:cs typeface="Calibri" panose="020F0502020204030204" pitchFamily="34" charset="0"/>
              </a:rPr>
              <a:t>ICAs</a:t>
            </a:r>
            <a:r>
              <a:rPr lang="es-ES_tradnl" sz="900" dirty="0">
                <a:latin typeface="+mj-lt"/>
                <a:cs typeface="Calibri" panose="020F0502020204030204" pitchFamily="34" charset="0"/>
              </a:rPr>
              <a:t> parciales más repetidos</a:t>
            </a: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Imagen 2" descr="R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a:t>
            </a:r>
            <a:r>
              <a:rPr lang="es-ES_tradnl" sz="1100" dirty="0" err="1">
                <a:latin typeface="+mj-lt"/>
                <a:cs typeface="Calibri" panose="020F0502020204030204" pitchFamily="34" charset="0"/>
              </a:rPr>
              <a:t>geolocalizada</a:t>
            </a:r>
            <a:r>
              <a:rPr lang="es-ES_tradnl" sz="1100" dirty="0">
                <a:latin typeface="+mj-lt"/>
                <a:cs typeface="Calibri" panose="020F0502020204030204" pitchFamily="34" charset="0"/>
              </a:rPr>
              <a:t>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Nº de mediciones realizadas en 5 meses</a:t>
            </a:r>
          </a:p>
        </p:txBody>
      </p:sp>
      <p:pic>
        <p:nvPicPr>
          <p:cNvPr id="7" name="Imagen 6" descr="Mediciones por estaci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cstate="print">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
        <p:nvSpPr>
          <p:cNvPr id="22" name="1 Título">
            <a:extLst>
              <a:ext uri="{FF2B5EF4-FFF2-40B4-BE49-F238E27FC236}">
                <a16:creationId xmlns:a16="http://schemas.microsoft.com/office/drawing/2014/main" id="{C10C6EAC-F306-4E67-8337-EDB7F0F7E696}"/>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Visualización</a:t>
            </a:r>
            <a:endParaRPr lang="es-ES" sz="3200" b="0" dirty="0">
              <a:solidFill>
                <a:srgbClr val="76B6D6"/>
              </a:solidFill>
              <a:latin typeface="+mj-lt"/>
            </a:endParaRPr>
          </a:p>
        </p:txBody>
      </p:sp>
      <p:cxnSp>
        <p:nvCxnSpPr>
          <p:cNvPr id="23" name="Conector recto 22">
            <a:extLst>
              <a:ext uri="{FF2B5EF4-FFF2-40B4-BE49-F238E27FC236}">
                <a16:creationId xmlns:a16="http://schemas.microsoft.com/office/drawing/2014/main" id="{2B7693A9-ECB6-4F21-AAB8-89A8F7E0F457}"/>
              </a:ext>
            </a:extLst>
          </p:cNvPr>
          <p:cNvCxnSpPr/>
          <p:nvPr/>
        </p:nvCxnSpPr>
        <p:spPr>
          <a:xfrm>
            <a:off x="683568" y="673526"/>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35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animBg="1"/>
      <p:bldP spid="26"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3"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Entorno de visualización preparado con ELK apoyándonos en </a:t>
            </a:r>
            <a:r>
              <a:rPr lang="es-ES_tradnl" sz="1100" dirty="0" err="1">
                <a:latin typeface="+mj-lt"/>
                <a:cs typeface="Calibri" panose="020F0502020204030204" pitchFamily="34" charset="0"/>
              </a:rPr>
              <a:t>Dockers</a:t>
            </a:r>
            <a:r>
              <a:rPr lang="es-ES_tradnl" sz="1100" dirty="0">
                <a:latin typeface="+mj-lt"/>
                <a:cs typeface="Calibri" panose="020F0502020204030204" pitchFamily="34" charset="0"/>
              </a:rPr>
              <a:t>.</a:t>
            </a: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latin typeface="+mj-lt"/>
              </a:rPr>
              <a:t>Instalación de </a:t>
            </a:r>
            <a:r>
              <a:rPr lang="es-ES_tradnl" sz="1100" dirty="0" err="1">
                <a:latin typeface="+mj-lt"/>
              </a:rPr>
              <a:t>Docker</a:t>
            </a:r>
            <a:r>
              <a:rPr lang="es-ES_tradnl" sz="1100" dirty="0">
                <a:latin typeface="+mj-lt"/>
              </a:rPr>
              <a:t> Desktop</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Descarga de contenedor </a:t>
            </a:r>
            <a:r>
              <a:rPr lang="es-ES_tradnl" sz="1100" dirty="0" err="1">
                <a:latin typeface="+mj-lt"/>
              </a:rPr>
              <a:t>sebp</a:t>
            </a:r>
            <a:r>
              <a:rPr lang="es-ES_tradnl" sz="1100" dirty="0">
                <a:latin typeface="+mj-lt"/>
              </a:rPr>
              <a:t>/</a:t>
            </a:r>
            <a:r>
              <a:rPr lang="es-ES_tradnl" sz="1100" dirty="0" err="1">
                <a:latin typeface="+mj-lt"/>
              </a:rPr>
              <a:t>elk</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Arrancar el contender donde se levanta distintos puertos para </a:t>
            </a:r>
            <a:r>
              <a:rPr lang="es-ES_tradnl" sz="1100" dirty="0" err="1">
                <a:latin typeface="+mj-lt"/>
              </a:rPr>
              <a:t>Elastic</a:t>
            </a:r>
            <a:r>
              <a:rPr lang="es-ES_tradnl" sz="1100" dirty="0">
                <a:latin typeface="+mj-lt"/>
              </a:rPr>
              <a:t>, </a:t>
            </a:r>
            <a:r>
              <a:rPr lang="es-ES_tradnl" sz="1100" dirty="0" err="1">
                <a:latin typeface="+mj-lt"/>
              </a:rPr>
              <a:t>Logstash</a:t>
            </a:r>
            <a:r>
              <a:rPr lang="es-ES_tradnl" sz="1100" dirty="0">
                <a:latin typeface="+mj-lt"/>
              </a:rPr>
              <a:t> y </a:t>
            </a:r>
            <a:r>
              <a:rPr lang="es-ES_tradnl" sz="1100" dirty="0" err="1">
                <a:latin typeface="+mj-lt"/>
              </a:rPr>
              <a:t>Kibana</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Copiar </a:t>
            </a:r>
            <a:r>
              <a:rPr lang="es-ES_tradnl" sz="1100" dirty="0" err="1">
                <a:latin typeface="+mj-lt"/>
              </a:rPr>
              <a:t>dataset</a:t>
            </a:r>
            <a:r>
              <a:rPr lang="es-ES_tradnl" sz="1100" dirty="0">
                <a:latin typeface="+mj-lt"/>
              </a:rPr>
              <a:t> al contenedor para procesarlo con </a:t>
            </a:r>
            <a:r>
              <a:rPr lang="es-ES_tradnl" sz="1100" dirty="0" err="1">
                <a:latin typeface="+mj-lt"/>
              </a:rPr>
              <a:t>Logstash</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Crear </a:t>
            </a:r>
            <a:r>
              <a:rPr lang="es-ES_tradnl" sz="1100" dirty="0" err="1">
                <a:latin typeface="+mj-lt"/>
              </a:rPr>
              <a:t>config</a:t>
            </a:r>
            <a:r>
              <a:rPr lang="es-ES_tradnl" sz="1100" dirty="0">
                <a:latin typeface="+mj-lt"/>
              </a:rPr>
              <a:t> para </a:t>
            </a:r>
            <a:r>
              <a:rPr lang="es-ES_tradnl" sz="1100" dirty="0" err="1">
                <a:latin typeface="+mj-lt"/>
              </a:rPr>
              <a:t>Logstash</a:t>
            </a:r>
            <a:r>
              <a:rPr lang="es-ES_tradnl" sz="1100" dirty="0">
                <a:latin typeface="+mj-lt"/>
              </a:rPr>
              <a:t> para su carga posterior en </a:t>
            </a:r>
            <a:r>
              <a:rPr lang="es-ES_tradnl" sz="1100" dirty="0" err="1">
                <a:latin typeface="+mj-lt"/>
              </a:rPr>
              <a:t>ElasticSearch</a:t>
            </a:r>
            <a:endParaRPr lang="es-ES" sz="1100" dirty="0">
              <a:latin typeface="+mj-lt"/>
            </a:endParaRPr>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En la UI de </a:t>
            </a:r>
            <a:r>
              <a:rPr lang="es-ES_tradnl" sz="1100" dirty="0" err="1">
                <a:latin typeface="+mj-lt"/>
              </a:rPr>
              <a:t>ElasticSearch</a:t>
            </a:r>
            <a:r>
              <a:rPr lang="es-ES_tradnl" sz="1100" dirty="0">
                <a:latin typeface="+mj-lt"/>
              </a:rPr>
              <a:t> levantada, se </a:t>
            </a:r>
            <a:r>
              <a:rPr lang="es-ES_tradnl" sz="1100" dirty="0" err="1">
                <a:latin typeface="+mj-lt"/>
              </a:rPr>
              <a:t>creción</a:t>
            </a:r>
            <a:r>
              <a:rPr lang="es-ES_tradnl" sz="1100" dirty="0">
                <a:latin typeface="+mj-lt"/>
              </a:rPr>
              <a:t> un </a:t>
            </a:r>
            <a:r>
              <a:rPr lang="es-ES_tradnl" sz="1100" dirty="0" err="1">
                <a:latin typeface="+mj-lt"/>
              </a:rPr>
              <a:t>mapping</a:t>
            </a:r>
            <a:r>
              <a:rPr lang="es-ES_tradnl" sz="1100" dirty="0">
                <a:latin typeface="+mj-lt"/>
              </a:rPr>
              <a:t> para el tipo de dato </a:t>
            </a:r>
            <a:r>
              <a:rPr lang="es-ES_tradnl" sz="1100" b="1" dirty="0" err="1">
                <a:latin typeface="+mj-lt"/>
              </a:rPr>
              <a:t>geo_point</a:t>
            </a:r>
            <a:endParaRPr lang="es-ES" sz="1100" dirty="0">
              <a:latin typeface="+mj-lt"/>
            </a:endParaRPr>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Ejecutamos </a:t>
            </a:r>
            <a:r>
              <a:rPr lang="es-ES_tradnl" sz="1100" dirty="0" err="1">
                <a:latin typeface="+mj-lt"/>
              </a:rPr>
              <a:t>logstash</a:t>
            </a:r>
            <a:r>
              <a:rPr lang="es-ES_tradnl" sz="1100" dirty="0">
                <a:latin typeface="+mj-lt"/>
              </a:rPr>
              <a:t> para realizar carga con el comando: </a:t>
            </a:r>
            <a:r>
              <a:rPr lang="es-ES_tradnl" sz="1100" i="1" dirty="0" err="1">
                <a:latin typeface="+mj-lt"/>
              </a:rPr>
              <a:t>logstash</a:t>
            </a:r>
            <a:r>
              <a:rPr lang="es-ES_tradnl" sz="1100" i="1" dirty="0">
                <a:latin typeface="+mj-lt"/>
              </a:rPr>
              <a:t> -f /</a:t>
            </a:r>
            <a:r>
              <a:rPr lang="es-ES_tradnl" sz="1100" i="1" dirty="0" err="1">
                <a:latin typeface="+mj-lt"/>
              </a:rPr>
              <a:t>opt</a:t>
            </a:r>
            <a:r>
              <a:rPr lang="es-ES_tradnl" sz="1100" i="1" dirty="0">
                <a:latin typeface="+mj-lt"/>
              </a:rPr>
              <a:t>/</a:t>
            </a:r>
            <a:r>
              <a:rPr lang="es-ES_tradnl" sz="1100" i="1" dirty="0" err="1">
                <a:latin typeface="+mj-lt"/>
              </a:rPr>
              <a:t>logstash</a:t>
            </a:r>
            <a:r>
              <a:rPr lang="es-ES_tradnl" sz="1100" i="1" dirty="0">
                <a:latin typeface="+mj-lt"/>
              </a:rPr>
              <a:t>/</a:t>
            </a:r>
            <a:r>
              <a:rPr lang="es-ES_tradnl" sz="1100" i="1" dirty="0" err="1">
                <a:latin typeface="+mj-lt"/>
              </a:rPr>
              <a:t>config</a:t>
            </a:r>
            <a:r>
              <a:rPr lang="es-ES_tradnl" sz="1100" i="1" dirty="0">
                <a:latin typeface="+mj-lt"/>
              </a:rPr>
              <a:t>/grupo7_BigData_global.config</a:t>
            </a:r>
            <a:endParaRPr lang="es-ES" sz="1100" dirty="0">
              <a:latin typeface="+mj-lt"/>
            </a:endParaRPr>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a:latin typeface="+mj-lt"/>
              </a:rPr>
              <a:t>Creación de </a:t>
            </a:r>
            <a:r>
              <a:rPr lang="es-ES_tradnl" sz="1100" dirty="0" err="1">
                <a:latin typeface="+mj-lt"/>
              </a:rPr>
              <a:t>indexPattern</a:t>
            </a:r>
            <a:r>
              <a:rPr lang="es-ES_tradnl" sz="1100" dirty="0">
                <a:latin typeface="+mj-lt"/>
              </a:rPr>
              <a:t> desde la UI de </a:t>
            </a:r>
            <a:r>
              <a:rPr lang="es-ES_tradnl" sz="1100" dirty="0" err="1">
                <a:latin typeface="+mj-lt"/>
              </a:rPr>
              <a:t>ElastichSearch</a:t>
            </a:r>
            <a:r>
              <a:rPr lang="es-ES_tradnl" sz="1100" dirty="0">
                <a:latin typeface="+mj-lt"/>
              </a:rPr>
              <a:t> tras la carga desde </a:t>
            </a:r>
            <a:r>
              <a:rPr lang="es-ES_tradnl" sz="1100" dirty="0" err="1">
                <a:latin typeface="+mj-lt"/>
              </a:rPr>
              <a:t>Logstash</a:t>
            </a:r>
            <a:r>
              <a:rPr lang="es-ES_tradnl" sz="1100" dirty="0">
                <a:latin typeface="+mj-lt"/>
              </a:rPr>
              <a:t> para pasar a la parte </a:t>
            </a:r>
            <a:r>
              <a:rPr lang="es-ES_tradnl" sz="1100" dirty="0" err="1">
                <a:latin typeface="+mj-lt"/>
              </a:rPr>
              <a:t>Discover</a:t>
            </a:r>
            <a:r>
              <a:rPr lang="es-ES_tradnl" sz="1100" dirty="0">
                <a:latin typeface="+mj-lt"/>
              </a:rPr>
              <a:t> de </a:t>
            </a:r>
            <a:r>
              <a:rPr lang="es-ES_tradnl" sz="1100" dirty="0" err="1">
                <a:latin typeface="+mj-lt"/>
              </a:rPr>
              <a:t>Kibana</a:t>
            </a:r>
            <a:r>
              <a:rPr lang="es-ES_tradnl" sz="1100" dirty="0">
                <a:latin typeface="+mj-lt"/>
              </a:rPr>
              <a:t>. </a:t>
            </a:r>
            <a:endParaRPr lang="es-ES" sz="1100" dirty="0">
              <a:latin typeface="+mj-lt"/>
            </a:endParaRPr>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 name="Conector recto 29"/>
          <p:cNvCxnSpPr/>
          <p:nvPr/>
        </p:nvCxnSpPr>
        <p:spPr>
          <a:xfrm>
            <a:off x="4932040" y="692696"/>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25" name="1 Título">
            <a:extLst>
              <a:ext uri="{FF2B5EF4-FFF2-40B4-BE49-F238E27FC236}">
                <a16:creationId xmlns:a16="http://schemas.microsoft.com/office/drawing/2014/main" id="{6C9F609A-F31F-4A85-AE8B-AD0CD2A517CF}"/>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Implementación</a:t>
            </a:r>
            <a:endParaRPr lang="es-ES" sz="3200" b="0" dirty="0">
              <a:solidFill>
                <a:srgbClr val="76B6D6"/>
              </a:solidFill>
              <a:latin typeface="+mj-lt"/>
            </a:endParaRPr>
          </a:p>
        </p:txBody>
      </p:sp>
      <p:cxnSp>
        <p:nvCxnSpPr>
          <p:cNvPr id="26" name="Conector recto 25">
            <a:extLst>
              <a:ext uri="{FF2B5EF4-FFF2-40B4-BE49-F238E27FC236}">
                <a16:creationId xmlns:a16="http://schemas.microsoft.com/office/drawing/2014/main" id="{77B9933F-4AB5-4C1F-9415-3C3F47D6464E}"/>
              </a:ext>
            </a:extLst>
          </p:cNvPr>
          <p:cNvCxnSpPr/>
          <p:nvPr/>
        </p:nvCxnSpPr>
        <p:spPr>
          <a:xfrm>
            <a:off x="1259632" y="692696"/>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3" grpId="0" animBg="1"/>
      <p:bldP spid="16" grpId="0" animBg="1"/>
      <p:bldP spid="20" grpId="0"/>
      <p:bldP spid="22" grpId="0"/>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7"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p:spPr>
        <p:txBody>
          <a:bodyPr vert="horz" anchor="ctr">
            <a:normAutofit fontScale="90000"/>
          </a:bodyPr>
          <a:lstStyle/>
          <a:p>
            <a:r>
              <a:rPr lang="es-ES_tradnl" sz="3600" b="0" dirty="0">
                <a:solidFill>
                  <a:srgbClr val="76B6D6"/>
                </a:solidFill>
                <a:latin typeface="+mj-lt"/>
              </a:rPr>
              <a:t>Conclusiones y estudio posterior</a:t>
            </a:r>
            <a:endParaRPr lang="es-ES" b="0" dirty="0">
              <a:solidFill>
                <a:srgbClr val="76B6D6"/>
              </a:solidFill>
              <a:latin typeface="+mj-lt"/>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latin typeface="+mj-lt"/>
              </a:rPr>
              <a:t>Propuesta de Estudio posterior:  </a:t>
            </a:r>
            <a:endParaRPr lang="es-ES" sz="1200" dirty="0">
              <a:latin typeface="+mj-lt"/>
            </a:endParaRPr>
          </a:p>
          <a:p>
            <a:pPr>
              <a:buClr>
                <a:schemeClr val="accent2">
                  <a:lumMod val="75000"/>
                </a:schemeClr>
              </a:buClr>
            </a:pPr>
            <a:r>
              <a:rPr lang="es-ES_tradnl" sz="1200" dirty="0">
                <a:latin typeface="+mj-lt"/>
              </a:rPr>
              <a:t>A la vista de las conclusiones obtenidas en el trabajo, proponemos un </a:t>
            </a:r>
            <a:r>
              <a:rPr lang="es-ES_tradnl" sz="1200" b="1" dirty="0">
                <a:latin typeface="+mj-lt"/>
              </a:rPr>
              <a:t>estudio posterior sobre la composición del ICA</a:t>
            </a:r>
            <a:r>
              <a:rPr lang="es-ES_tradnl" sz="1200" dirty="0">
                <a:latin typeface="+mj-lt"/>
              </a:rPr>
              <a:t>. </a:t>
            </a:r>
            <a:endParaRPr lang="es-ES" sz="1200" dirty="0">
              <a:latin typeface="+mj-lt"/>
            </a:endParaRPr>
          </a:p>
          <a:p>
            <a:pPr>
              <a:buClr>
                <a:schemeClr val="accent2">
                  <a:lumMod val="75000"/>
                </a:schemeClr>
              </a:buClr>
            </a:pPr>
            <a:r>
              <a:rPr lang="es-ES_tradnl" sz="1200" dirty="0">
                <a:latin typeface="+mj-lt"/>
              </a:rPr>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latin typeface="+mj-lt"/>
            </a:endParaRPr>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latin typeface="+mj-lt"/>
              </a:rPr>
              <a:t>Conclusiones: </a:t>
            </a:r>
            <a:endParaRPr lang="es-ES" sz="1200" dirty="0">
              <a:latin typeface="+mj-lt"/>
            </a:endParaRPr>
          </a:p>
          <a:p>
            <a:pPr>
              <a:buClr>
                <a:schemeClr val="accent2">
                  <a:lumMod val="60000"/>
                  <a:lumOff val="40000"/>
                </a:schemeClr>
              </a:buClr>
              <a:buFont typeface="Wingdings" panose="05000000000000000000" pitchFamily="2" charset="2"/>
              <a:buChar char="ü"/>
            </a:pPr>
            <a:r>
              <a:rPr lang="es-ES_tradnl" sz="1200" dirty="0">
                <a:latin typeface="+mj-lt"/>
              </a:rPr>
              <a:t>Las </a:t>
            </a:r>
            <a:r>
              <a:rPr lang="es-ES_tradnl" sz="1200" b="1" dirty="0">
                <a:latin typeface="+mj-lt"/>
              </a:rPr>
              <a:t>medidas de distanciamiento </a:t>
            </a:r>
            <a:r>
              <a:rPr lang="es-ES_tradnl" sz="1200" dirty="0">
                <a:latin typeface="+mj-lt"/>
              </a:rPr>
              <a:t>han tenido un </a:t>
            </a:r>
            <a:r>
              <a:rPr lang="es-ES_tradnl" sz="1200" b="1" dirty="0">
                <a:latin typeface="+mj-lt"/>
              </a:rPr>
              <a:t>efecto</a:t>
            </a:r>
            <a:r>
              <a:rPr lang="es-ES_tradnl" sz="1200" dirty="0">
                <a:latin typeface="+mj-lt"/>
              </a:rPr>
              <a:t> enorme en los </a:t>
            </a:r>
            <a:r>
              <a:rPr lang="es-ES_tradnl" sz="1200" b="1" dirty="0">
                <a:latin typeface="+mj-lt"/>
              </a:rPr>
              <a:t>niveles de contaminación </a:t>
            </a:r>
            <a:r>
              <a:rPr lang="es-ES_tradnl" sz="1200" dirty="0">
                <a:latin typeface="+mj-lt"/>
              </a:rPr>
              <a:t>atmosférica</a:t>
            </a:r>
          </a:p>
          <a:p>
            <a:pPr>
              <a:buClr>
                <a:srgbClr val="B6FFA1"/>
              </a:buClr>
              <a:buFont typeface="Wingdings" panose="05000000000000000000" pitchFamily="2" charset="2"/>
              <a:buChar char="ü"/>
            </a:pPr>
            <a:endParaRPr lang="es-ES" sz="1200" dirty="0">
              <a:latin typeface="+mj-lt"/>
            </a:endParaRPr>
          </a:p>
          <a:p>
            <a:pPr>
              <a:buClr>
                <a:srgbClr val="B6FFA1"/>
              </a:buClr>
              <a:buFont typeface="Wingdings" panose="05000000000000000000" pitchFamily="2" charset="2"/>
              <a:buChar char="ü"/>
            </a:pPr>
            <a:endParaRPr lang="es-ES" sz="1200" dirty="0">
              <a:latin typeface="+mj-lt"/>
            </a:endParaRPr>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Pese a lo que pueda parecer a priori, las </a:t>
            </a:r>
            <a:r>
              <a:rPr lang="es-ES_tradnl" sz="1200" b="1" dirty="0">
                <a:latin typeface="+mj-lt"/>
              </a:rPr>
              <a:t>condiciones meteorológicas influyen mucho menos en la calidad del aire </a:t>
            </a:r>
            <a:r>
              <a:rPr lang="es-ES_tradnl" sz="1200" dirty="0">
                <a:latin typeface="+mj-lt"/>
              </a:rPr>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Índice de Calidad del Aire (ICA</a:t>
            </a:r>
            <a:r>
              <a:rPr lang="es-ES_tradnl" sz="1200" dirty="0">
                <a:latin typeface="+mj-lt"/>
              </a:rPr>
              <a:t>) </a:t>
            </a:r>
            <a:r>
              <a:rPr lang="es-ES_tradnl" sz="1200" b="1" dirty="0">
                <a:latin typeface="+mj-lt"/>
              </a:rPr>
              <a:t>debería estar </a:t>
            </a:r>
            <a:r>
              <a:rPr lang="es-ES_tradnl" sz="1200" dirty="0">
                <a:latin typeface="+mj-lt"/>
              </a:rPr>
              <a:t>conformado de forma </a:t>
            </a:r>
            <a:r>
              <a:rPr lang="es-ES_tradnl" sz="1200" b="1" dirty="0">
                <a:latin typeface="+mj-lt"/>
              </a:rPr>
              <a:t>ponderada</a:t>
            </a:r>
            <a:r>
              <a:rPr lang="es-ES_tradnl" sz="1200" dirty="0">
                <a:latin typeface="+mj-lt"/>
              </a:rPr>
              <a:t> por todos los agentes </a:t>
            </a:r>
            <a:r>
              <a:rPr lang="es-ES_tradnl" sz="1200" b="1" dirty="0">
                <a:latin typeface="+mj-lt"/>
              </a:rPr>
              <a:t>contaminantes</a:t>
            </a:r>
            <a:r>
              <a:rPr lang="es-ES_tradnl" sz="1200" dirty="0">
                <a:latin typeface="+mj-lt"/>
              </a:rPr>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periodo de confinamiento ha demostrado por tanto que el confinamiento de la sociedad ha influido positivamente en la calidad del aire,</a:t>
            </a:r>
            <a:r>
              <a:rPr lang="es-ES_tradnl" sz="1200" dirty="0">
                <a:latin typeface="+mj-lt"/>
              </a:rPr>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latin typeface="+mj-lt"/>
            </a:endParaRPr>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latin typeface="+mj-lt"/>
              </a:rPr>
              <a:t>La mejora en la calidad del aire ha ocurrido ampliamente, afectando tanto a los centros de las ciudades como a las áreas periféricas. </a:t>
            </a:r>
          </a:p>
        </p:txBody>
      </p:sp>
      <p:cxnSp>
        <p:nvCxnSpPr>
          <p:cNvPr id="14" name="Conector recto 13"/>
          <p:cNvCxnSpPr/>
          <p:nvPr/>
        </p:nvCxnSpPr>
        <p:spPr>
          <a:xfrm>
            <a:off x="1763688" y="694276"/>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6"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br>
              <a:rPr lang="es-ES_tradnl" sz="1600" i="1" dirty="0">
                <a:ln>
                  <a:solidFill>
                    <a:schemeClr val="tx1">
                      <a:lumMod val="65000"/>
                      <a:lumOff val="35000"/>
                    </a:schemeClr>
                  </a:solidFill>
                </a:ln>
                <a:solidFill>
                  <a:schemeClr val="tx1">
                    <a:lumMod val="65000"/>
                    <a:lumOff val="35000"/>
                  </a:schemeClr>
                </a:solidFill>
                <a:effectLst/>
              </a:rPr>
            </a:b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7"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6"/>
            <a:ext cx="9180512"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71370" cy="584775"/>
          </a:xfrm>
          <a:prstGeom prst="rect">
            <a:avLst/>
          </a:prstGeom>
          <a:noFill/>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Febrero</a:t>
            </a:r>
            <a:r>
              <a:rPr lang="es-ES_tradnl" sz="3200" dirty="0">
                <a:solidFill>
                  <a:schemeClr val="bg1"/>
                </a:solidFill>
                <a:latin typeface="Avenir Next LT Pro" panose="020B0504020202020204" pitchFamily="34" charset="0"/>
              </a:rPr>
              <a:t> 2020</a:t>
            </a:r>
            <a:endParaRPr lang="es-ES" sz="3200" dirty="0">
              <a:solidFill>
                <a:schemeClr val="bg1"/>
              </a:solidFill>
              <a:latin typeface="Avenir Next LT Pro" panose="020B0504020202020204" pitchFamily="34" charset="0"/>
            </a:endParaRPr>
          </a:p>
        </p:txBody>
      </p:sp>
      <p:sp>
        <p:nvSpPr>
          <p:cNvPr id="6" name="6 CuadroTexto">
            <a:extLst>
              <a:ext uri="{FF2B5EF4-FFF2-40B4-BE49-F238E27FC236}">
                <a16:creationId xmlns:a16="http://schemas.microsoft.com/office/drawing/2014/main" id="{D6C1D611-0147-4CCF-87E7-F07B0E40FDD8}"/>
              </a:ext>
            </a:extLst>
          </p:cNvPr>
          <p:cNvSpPr txBox="1"/>
          <p:nvPr/>
        </p:nvSpPr>
        <p:spPr>
          <a:xfrm>
            <a:off x="6140163" y="3997300"/>
            <a:ext cx="3003837" cy="1569660"/>
          </a:xfrm>
          <a:prstGeom prst="rect">
            <a:avLst/>
          </a:prstGeom>
          <a:solidFill>
            <a:srgbClr val="7BA0B2"/>
          </a:solidFill>
          <a:ln>
            <a:noFill/>
          </a:ln>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Abril </a:t>
            </a:r>
            <a:r>
              <a:rPr lang="es-ES_tradnl" sz="3200" dirty="0">
                <a:solidFill>
                  <a:schemeClr val="bg1"/>
                </a:solidFill>
                <a:latin typeface="Avenir Next LT Pro" panose="020B0504020202020204" pitchFamily="34" charset="0"/>
              </a:rPr>
              <a:t>2020</a:t>
            </a:r>
          </a:p>
          <a:p>
            <a:endParaRPr lang="es-ES" sz="3200" dirty="0">
              <a:solidFill>
                <a:schemeClr val="bg1"/>
              </a:solidFill>
              <a:latin typeface="Avenir Next LT Pro" panose="020B0504020202020204" pitchFamily="34" charset="0"/>
            </a:endParaRPr>
          </a:p>
          <a:p>
            <a:endParaRPr lang="es-ES" sz="3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06894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0881"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Objetivos del análisis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La salud pública y el medio ambiente son dos de los objetivos principales de los Gobiernos. Estas pueden verse mermada por </a:t>
            </a:r>
            <a:r>
              <a:rPr lang="es-ES_tradnl" sz="1600" b="1" dirty="0">
                <a:solidFill>
                  <a:srgbClr val="053144"/>
                </a:solidFill>
                <a:latin typeface="Calibri" panose="020F0502020204030204" pitchFamily="34" charset="0"/>
                <a:cs typeface="Calibri" panose="020F0502020204030204" pitchFamily="34" charset="0"/>
              </a:rPr>
              <a:t>altas tasas de contaminantes en el ambiente</a:t>
            </a:r>
            <a:r>
              <a:rPr lang="es-ES_tradnl" sz="1600" dirty="0">
                <a:latin typeface="Calibri" panose="020F0502020204030204" pitchFamily="34" charset="0"/>
                <a:cs typeface="Calibri" panose="020F0502020204030204" pitchFamily="34" charset="0"/>
              </a:rPr>
              <a:t>. Es necesario por ello su predicción y reducción.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754185"/>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Predicción de dicha contaminación a través de diferentes modelos predictivos y su comparación para identificar cual es el que mejor predice la contaminación atmosférica en Madrid.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3275856" y="1819909"/>
            <a:ext cx="3116718"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Análisis de las magnitudes de contaminantes que generan el índice de calidad del aire ( ICA).</a:t>
            </a:r>
          </a:p>
        </p:txBody>
      </p:sp>
      <p:sp>
        <p:nvSpPr>
          <p:cNvPr id="3" name="2 Rectángulo"/>
          <p:cNvSpPr/>
          <p:nvPr/>
        </p:nvSpPr>
        <p:spPr>
          <a:xfrm>
            <a:off x="15122" y="1767405"/>
            <a:ext cx="311671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Impacto  en la reducción de los niveles de la contaminación  en el confinamiento de la población durante el COVID-19</a:t>
            </a:r>
          </a:p>
        </p:txBody>
      </p:sp>
      <p:grpSp>
        <p:nvGrpSpPr>
          <p:cNvPr id="9" name="8 Grupo"/>
          <p:cNvGrpSpPr/>
          <p:nvPr/>
        </p:nvGrpSpPr>
        <p:grpSpPr>
          <a:xfrm>
            <a:off x="80570" y="2580100"/>
            <a:ext cx="3183786" cy="4133420"/>
            <a:chOff x="20062" y="2535940"/>
            <a:chExt cx="3183786" cy="4133420"/>
          </a:xfrm>
        </p:grpSpPr>
        <p:pic>
          <p:nvPicPr>
            <p:cNvPr id="1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593152"/>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4046082"/>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3396" y="3234448"/>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3"/>
          <a:stretch>
            <a:fillRect/>
          </a:stretch>
        </p:blipFill>
        <p:spPr>
          <a:xfrm>
            <a:off x="6321668" y="4126008"/>
            <a:ext cx="2692684" cy="2141594"/>
          </a:xfrm>
          <a:prstGeom prst="rect">
            <a:avLst/>
          </a:prstGeom>
        </p:spPr>
      </p:pic>
      <p:cxnSp>
        <p:nvCxnSpPr>
          <p:cNvPr id="25" name="Conector recto 24"/>
          <p:cNvCxnSpPr>
            <a:cxnSpLocks/>
          </p:cNvCxnSpPr>
          <p:nvPr/>
        </p:nvCxnSpPr>
        <p:spPr>
          <a:xfrm>
            <a:off x="1403648" y="682399"/>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6"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Fuentes de datos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Estaciones de medida: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Formato de los </a:t>
            </a:r>
            <a:r>
              <a:rPr lang="es-ES_tradnl" sz="1200" dirty="0" err="1">
                <a:latin typeface="Calibri" panose="020F0502020204030204" pitchFamily="34" charset="0"/>
                <a:cs typeface="Calibri" panose="020F0502020204030204" pitchFamily="34" charset="0"/>
              </a:rPr>
              <a:t>dataset</a:t>
            </a:r>
            <a:r>
              <a:rPr lang="es-ES_tradnl" sz="1200" dirty="0">
                <a:latin typeface="Calibri" panose="020F0502020204030204" pitchFamily="34" charset="0"/>
                <a:cs typeface="Calibri" panose="020F0502020204030204" pitchFamily="34" charset="0"/>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Datos calidad del aire y </a:t>
            </a:r>
            <a:r>
              <a:rPr lang="es-ES_tradnl" sz="1200" dirty="0" err="1">
                <a:latin typeface="Calibri" panose="020F0502020204030204" pitchFamily="34" charset="0"/>
                <a:cs typeface="Calibri" panose="020F0502020204030204" pitchFamily="34" charset="0"/>
              </a:rPr>
              <a:t>metereologicos</a:t>
            </a:r>
            <a:r>
              <a:rPr lang="es-ES_tradnl" sz="1200" dirty="0">
                <a:latin typeface="Calibri" panose="020F0502020204030204" pitchFamily="34" charset="0"/>
                <a:cs typeface="Calibri" panose="020F0502020204030204" pitchFamily="34" charset="0"/>
              </a:rPr>
              <a:t>:</a:t>
            </a:r>
          </a:p>
        </p:txBody>
      </p:sp>
      <p:pic>
        <p:nvPicPr>
          <p:cNvPr id="2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2"/>
          <a:stretch>
            <a:fillRect/>
          </a:stretch>
        </p:blipFill>
        <p:spPr>
          <a:xfrm>
            <a:off x="2411760" y="1874440"/>
            <a:ext cx="3528392" cy="690463"/>
          </a:xfrm>
          <a:prstGeom prst="rect">
            <a:avLst/>
          </a:prstGeom>
        </p:spPr>
      </p:pic>
      <p:pic>
        <p:nvPicPr>
          <p:cNvPr id="34" name="33 Imagen"/>
          <p:cNvPicPr/>
          <p:nvPr/>
        </p:nvPicPr>
        <p:blipFill>
          <a:blip r:embed="rId13"/>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de contaminantes con sus factores de conversión para calcular el ICA </a:t>
            </a:r>
            <a:r>
              <a:rPr lang="es-ES_tradnl" sz="1200" b="1" dirty="0">
                <a:latin typeface="Calibri" panose="020F0502020204030204" pitchFamily="34" charset="0"/>
                <a:cs typeface="Calibri" panose="020F0502020204030204" pitchFamily="34" charset="0"/>
              </a:rPr>
              <a:t>( Índice de Calidad del Aire)</a:t>
            </a:r>
            <a:r>
              <a:rPr lang="es-ES_tradnl" sz="1200" dirty="0">
                <a:latin typeface="Calibri" panose="020F0502020204030204" pitchFamily="34" charset="0"/>
                <a:cs typeface="Calibri" panose="020F0502020204030204" pitchFamily="34" charset="0"/>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a:t>
            </a:r>
            <a:r>
              <a:rPr lang="es-ES_tradnl" sz="1200" dirty="0" err="1">
                <a:latin typeface="Calibri" panose="020F0502020204030204" pitchFamily="34" charset="0"/>
                <a:cs typeface="Calibri" panose="020F0502020204030204" pitchFamily="34" charset="0"/>
              </a:rPr>
              <a:t>metereologicas</a:t>
            </a:r>
            <a:r>
              <a:rPr lang="es-ES_tradnl" sz="1200" dirty="0">
                <a:latin typeface="Calibri" panose="020F0502020204030204" pitchFamily="34" charset="0"/>
                <a:cs typeface="Calibri" panose="020F0502020204030204" pitchFamily="34" charset="0"/>
              </a:rPr>
              <a:t>:</a:t>
            </a:r>
          </a:p>
        </p:txBody>
      </p:sp>
      <p:pic>
        <p:nvPicPr>
          <p:cNvPr id="38" name="37 Imagen"/>
          <p:cNvPicPr/>
          <p:nvPr/>
        </p:nvPicPr>
        <p:blipFill>
          <a:blip r:embed="rId14"/>
          <a:stretch>
            <a:fillRect/>
          </a:stretch>
        </p:blipFill>
        <p:spPr>
          <a:xfrm>
            <a:off x="2316580" y="5362329"/>
            <a:ext cx="3309433" cy="998662"/>
          </a:xfrm>
          <a:prstGeom prst="rect">
            <a:avLst/>
          </a:prstGeom>
        </p:spPr>
      </p:pic>
      <p:pic>
        <p:nvPicPr>
          <p:cNvPr id="39" name="38 Imagen"/>
          <p:cNvPicPr/>
          <p:nvPr/>
        </p:nvPicPr>
        <p:blipFill>
          <a:blip r:embed="rId15"/>
          <a:stretch>
            <a:fillRect/>
          </a:stretch>
        </p:blipFill>
        <p:spPr>
          <a:xfrm>
            <a:off x="6732240" y="3609683"/>
            <a:ext cx="1224136" cy="2783304"/>
          </a:xfrm>
          <a:prstGeom prst="rect">
            <a:avLst/>
          </a:prstGeom>
        </p:spPr>
      </p:pic>
      <p:pic>
        <p:nvPicPr>
          <p:cNvPr id="40" name="2 Imagen"/>
          <p:cNvPicPr/>
          <p:nvPr/>
        </p:nvPicPr>
        <p:blipFill>
          <a:blip r:embed="rId16"/>
          <a:stretch>
            <a:fillRect/>
          </a:stretch>
        </p:blipFill>
        <p:spPr>
          <a:xfrm>
            <a:off x="6688569" y="1736150"/>
            <a:ext cx="1915879" cy="1908874"/>
          </a:xfrm>
          <a:prstGeom prst="rect">
            <a:avLst/>
          </a:prstGeom>
        </p:spPr>
      </p:pic>
      <p:cxnSp>
        <p:nvCxnSpPr>
          <p:cNvPr id="21" name="Conector recto 20"/>
          <p:cNvCxnSpPr>
            <a:cxnSpLocks/>
          </p:cNvCxnSpPr>
          <p:nvPr/>
        </p:nvCxnSpPr>
        <p:spPr>
          <a:xfrm>
            <a:off x="829471" y="692696"/>
            <a:ext cx="2153746"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Metodología empleada y espacio colaborativo</a:t>
            </a:r>
            <a:endParaRPr lang="es-ES" sz="2800" dirty="0">
              <a:solidFill>
                <a:srgbClr val="76B6D6"/>
              </a:solidFill>
            </a:endParaRPr>
          </a:p>
        </p:txBody>
      </p:sp>
      <p:sp>
        <p:nvSpPr>
          <p:cNvPr id="8" name="2 Marcador de contenido"/>
          <p:cNvSpPr txBox="1">
            <a:spLocks/>
          </p:cNvSpPr>
          <p:nvPr/>
        </p:nvSpPr>
        <p:spPr>
          <a:xfrm>
            <a:off x="2051720" y="9068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031959" y="3268559"/>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las fases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06" y="358834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1297011"/>
            <a:ext cx="4104456" cy="1842655"/>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147223" y="1297011"/>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4" name="Conector recto 13"/>
          <p:cNvCxnSpPr>
            <a:cxnSpLocks/>
          </p:cNvCxnSpPr>
          <p:nvPr/>
        </p:nvCxnSpPr>
        <p:spPr>
          <a:xfrm flipV="1">
            <a:off x="3923928" y="636238"/>
            <a:ext cx="4896544" cy="47847"/>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Roles</a:t>
            </a:r>
            <a:endParaRPr lang="es-ES" sz="2800" dirty="0">
              <a:solidFill>
                <a:srgbClr val="76B6D6"/>
              </a:solidFill>
            </a:endParaRPr>
          </a:p>
        </p:txBody>
      </p:sp>
      <p:cxnSp>
        <p:nvCxnSpPr>
          <p:cNvPr id="14" name="Conector recto 13"/>
          <p:cNvCxnSpPr>
            <a:cxnSpLocks/>
          </p:cNvCxnSpPr>
          <p:nvPr/>
        </p:nvCxnSpPr>
        <p:spPr>
          <a:xfrm flipV="1">
            <a:off x="395536" y="644610"/>
            <a:ext cx="864096" cy="1"/>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34F098B2-594A-4CE3-809E-F36191C0A4F8}"/>
              </a:ext>
            </a:extLst>
          </p:cNvPr>
          <p:cNvGrpSpPr/>
          <p:nvPr/>
        </p:nvGrpSpPr>
        <p:grpSpPr>
          <a:xfrm>
            <a:off x="1799184" y="1412776"/>
            <a:ext cx="7344816" cy="4720621"/>
            <a:chOff x="2051720" y="1916832"/>
            <a:chExt cx="5396230" cy="3534410"/>
          </a:xfrm>
        </p:grpSpPr>
        <p:pic>
          <p:nvPicPr>
            <p:cNvPr id="16" name="Imagen 15">
              <a:extLst>
                <a:ext uri="{FF2B5EF4-FFF2-40B4-BE49-F238E27FC236}">
                  <a16:creationId xmlns:a16="http://schemas.microsoft.com/office/drawing/2014/main" id="{83F23C52-2D4D-47D0-9684-834ADA03C245}"/>
                </a:ext>
              </a:extLst>
            </p:cNvPr>
            <p:cNvPicPr/>
            <p:nvPr/>
          </p:nvPicPr>
          <p:blipFill rotWithShape="1">
            <a:blip r:embed="rId2"/>
            <a:srcRect t="12704" b="1"/>
            <a:stretch/>
          </p:blipFill>
          <p:spPr bwMode="auto">
            <a:xfrm>
              <a:off x="2051720" y="1916832"/>
              <a:ext cx="5396230" cy="3534410"/>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
          <p:nvSpPr>
            <p:cNvPr id="2" name="CuadroTexto 1">
              <a:extLst>
                <a:ext uri="{FF2B5EF4-FFF2-40B4-BE49-F238E27FC236}">
                  <a16:creationId xmlns:a16="http://schemas.microsoft.com/office/drawing/2014/main" id="{FC566529-5E10-4CE9-B08E-BB460E6AC414}"/>
                </a:ext>
              </a:extLst>
            </p:cNvPr>
            <p:cNvSpPr txBox="1"/>
            <p:nvPr/>
          </p:nvSpPr>
          <p:spPr>
            <a:xfrm>
              <a:off x="2157528" y="2048572"/>
              <a:ext cx="864096" cy="299569"/>
            </a:xfrm>
            <a:prstGeom prst="rect">
              <a:avLst/>
            </a:prstGeom>
            <a:noFill/>
          </p:spPr>
          <p:txBody>
            <a:bodyPr wrap="square" rtlCol="0">
              <a:spAutoFit/>
            </a:bodyPr>
            <a:lstStyle/>
            <a:p>
              <a:r>
                <a:rPr lang="es-ES" sz="2000" b="1" dirty="0">
                  <a:latin typeface="+mj-lt"/>
                  <a:cs typeface="Calibri" panose="020F0502020204030204" pitchFamily="34" charset="0"/>
                </a:rPr>
                <a:t>AGILE</a:t>
              </a:r>
            </a:p>
          </p:txBody>
        </p:sp>
      </p:grpSp>
      <p:grpSp>
        <p:nvGrpSpPr>
          <p:cNvPr id="19" name="Grupo 18">
            <a:extLst>
              <a:ext uri="{FF2B5EF4-FFF2-40B4-BE49-F238E27FC236}">
                <a16:creationId xmlns:a16="http://schemas.microsoft.com/office/drawing/2014/main" id="{AEA4CF82-28D1-47A0-8C1A-98E8837FBBFE}"/>
              </a:ext>
            </a:extLst>
          </p:cNvPr>
          <p:cNvGrpSpPr/>
          <p:nvPr/>
        </p:nvGrpSpPr>
        <p:grpSpPr>
          <a:xfrm>
            <a:off x="399996" y="1197611"/>
            <a:ext cx="895597" cy="5464207"/>
            <a:chOff x="145175" y="1255806"/>
            <a:chExt cx="895597" cy="5464207"/>
          </a:xfrm>
        </p:grpSpPr>
        <p:sp>
          <p:nvSpPr>
            <p:cNvPr id="5" name="Rectángulo 4">
              <a:extLst>
                <a:ext uri="{FF2B5EF4-FFF2-40B4-BE49-F238E27FC236}">
                  <a16:creationId xmlns:a16="http://schemas.microsoft.com/office/drawing/2014/main" id="{0FA0BF9B-40BB-4637-A18D-22579D16D76E}"/>
                </a:ext>
              </a:extLst>
            </p:cNvPr>
            <p:cNvSpPr/>
            <p:nvPr/>
          </p:nvSpPr>
          <p:spPr>
            <a:xfrm>
              <a:off x="216672" y="3017714"/>
              <a:ext cx="75212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INGENIERO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sp>
          <p:nvSpPr>
            <p:cNvPr id="25" name="Rectángulo 24">
              <a:extLst>
                <a:ext uri="{FF2B5EF4-FFF2-40B4-BE49-F238E27FC236}">
                  <a16:creationId xmlns:a16="http://schemas.microsoft.com/office/drawing/2014/main" id="{FD275287-C676-44D1-823F-9EB180FED733}"/>
                </a:ext>
              </a:extLst>
            </p:cNvPr>
            <p:cNvSpPr/>
            <p:nvPr/>
          </p:nvSpPr>
          <p:spPr>
            <a:xfrm>
              <a:off x="198875" y="6283034"/>
              <a:ext cx="841897"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DE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NEGOCIO </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nvGrpSpPr>
            <p:cNvPr id="18" name="Grupo 17">
              <a:extLst>
                <a:ext uri="{FF2B5EF4-FFF2-40B4-BE49-F238E27FC236}">
                  <a16:creationId xmlns:a16="http://schemas.microsoft.com/office/drawing/2014/main" id="{BA47AEB6-575C-4DCA-BDD0-47E12146BA73}"/>
                </a:ext>
              </a:extLst>
            </p:cNvPr>
            <p:cNvGrpSpPr/>
            <p:nvPr/>
          </p:nvGrpSpPr>
          <p:grpSpPr>
            <a:xfrm>
              <a:off x="145175" y="1255806"/>
              <a:ext cx="853972" cy="5044863"/>
              <a:chOff x="120273" y="1264377"/>
              <a:chExt cx="853972" cy="5044863"/>
            </a:xfrm>
          </p:grpSpPr>
          <p:pic>
            <p:nvPicPr>
              <p:cNvPr id="21" name="Imagen 20">
                <a:extLst>
                  <a:ext uri="{FF2B5EF4-FFF2-40B4-BE49-F238E27FC236}">
                    <a16:creationId xmlns:a16="http://schemas.microsoft.com/office/drawing/2014/main" id="{A3850B2F-9EBC-4351-A5C6-09524E20B393}"/>
                  </a:ext>
                </a:extLst>
              </p:cNvPr>
              <p:cNvPicPr/>
              <p:nvPr/>
            </p:nvPicPr>
            <p:blipFill rotWithShape="1">
              <a:blip r:embed="rId3"/>
              <a:srcRect l="8314" b="2879"/>
              <a:stretch/>
            </p:blipFill>
            <p:spPr bwMode="auto">
              <a:xfrm>
                <a:off x="237162" y="1264377"/>
                <a:ext cx="720000" cy="720000"/>
              </a:xfrm>
              <a:prstGeom prst="rect">
                <a:avLst/>
              </a:prstGeom>
              <a:ln>
                <a:noFill/>
              </a:ln>
              <a:extLst>
                <a:ext uri="{53640926-AAD7-44D8-BBD7-CCE9431645EC}">
                  <a14:shadowObscured xmlns:a14="http://schemas.microsoft.com/office/drawing/2010/main"/>
                </a:ext>
              </a:extLst>
            </p:spPr>
          </p:pic>
          <p:pic>
            <p:nvPicPr>
              <p:cNvPr id="22" name="Imagen 21" descr="Imagen que contiene dibujo&#10;&#10;Descripción generada automáticamente">
                <a:extLst>
                  <a:ext uri="{FF2B5EF4-FFF2-40B4-BE49-F238E27FC236}">
                    <a16:creationId xmlns:a16="http://schemas.microsoft.com/office/drawing/2014/main" id="{7A76130A-7E5F-4B8E-A2BA-9960619BE3AB}"/>
                  </a:ext>
                </a:extLst>
              </p:cNvPr>
              <p:cNvPicPr/>
              <p:nvPr/>
            </p:nvPicPr>
            <p:blipFill rotWithShape="1">
              <a:blip r:embed="rId4"/>
              <a:srcRect b="4036"/>
              <a:stretch/>
            </p:blipFill>
            <p:spPr bwMode="auto">
              <a:xfrm>
                <a:off x="189968" y="2348880"/>
                <a:ext cx="720000" cy="720000"/>
              </a:xfrm>
              <a:prstGeom prst="rect">
                <a:avLst/>
              </a:prstGeom>
              <a:ln>
                <a:noFill/>
              </a:ln>
              <a:extLst>
                <a:ext uri="{53640926-AAD7-44D8-BBD7-CCE9431645EC}">
                  <a14:shadowObscured xmlns:a14="http://schemas.microsoft.com/office/drawing/2010/main"/>
                </a:ext>
              </a:extLst>
            </p:spPr>
          </p:pic>
          <p:sp>
            <p:nvSpPr>
              <p:cNvPr id="23" name="Rectángulo 22">
                <a:extLst>
                  <a:ext uri="{FF2B5EF4-FFF2-40B4-BE49-F238E27FC236}">
                    <a16:creationId xmlns:a16="http://schemas.microsoft.com/office/drawing/2014/main" id="{3122267F-5283-4BC8-B715-C43F486A8E37}"/>
                  </a:ext>
                </a:extLst>
              </p:cNvPr>
              <p:cNvSpPr/>
              <p:nvPr/>
            </p:nvSpPr>
            <p:spPr>
              <a:xfrm>
                <a:off x="211953" y="1931861"/>
                <a:ext cx="688009"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a:t>
                </a:r>
              </a:p>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pic>
            <p:nvPicPr>
              <p:cNvPr id="24" name="Imagen 23" descr="Imagen que contiene ropa&#10;&#10;Descripción generada automáticamente">
                <a:extLst>
                  <a:ext uri="{FF2B5EF4-FFF2-40B4-BE49-F238E27FC236}">
                    <a16:creationId xmlns:a16="http://schemas.microsoft.com/office/drawing/2014/main" id="{BF95ACAA-6F49-4B7D-ABAD-CD1910E26CA3}"/>
                  </a:ext>
                </a:extLst>
              </p:cNvPr>
              <p:cNvPicPr/>
              <p:nvPr/>
            </p:nvPicPr>
            <p:blipFill rotWithShape="1">
              <a:blip r:embed="rId5"/>
              <a:srcRect l="5108" r="-5108"/>
              <a:stretch/>
            </p:blipFill>
            <p:spPr>
              <a:xfrm>
                <a:off x="254245" y="5589240"/>
                <a:ext cx="720000" cy="720000"/>
              </a:xfrm>
              <a:prstGeom prst="rect">
                <a:avLst/>
              </a:prstGeom>
            </p:spPr>
          </p:pic>
          <p:pic>
            <p:nvPicPr>
              <p:cNvPr id="26" name="Imagen 25">
                <a:extLst>
                  <a:ext uri="{FF2B5EF4-FFF2-40B4-BE49-F238E27FC236}">
                    <a16:creationId xmlns:a16="http://schemas.microsoft.com/office/drawing/2014/main" id="{D8ED7F08-261D-4C78-8EC8-8936FD5A770E}"/>
                  </a:ext>
                </a:extLst>
              </p:cNvPr>
              <p:cNvPicPr/>
              <p:nvPr/>
            </p:nvPicPr>
            <p:blipFill rotWithShape="1">
              <a:blip r:embed="rId6"/>
              <a:srcRect l="-7651" t="252" r="7651" b="-252"/>
              <a:stretch/>
            </p:blipFill>
            <p:spPr>
              <a:xfrm>
                <a:off x="120273" y="3450281"/>
                <a:ext cx="720000" cy="720000"/>
              </a:xfrm>
              <a:prstGeom prst="rect">
                <a:avLst/>
              </a:prstGeom>
            </p:spPr>
          </p:pic>
          <p:sp>
            <p:nvSpPr>
              <p:cNvPr id="27" name="Rectángulo 26">
                <a:extLst>
                  <a:ext uri="{FF2B5EF4-FFF2-40B4-BE49-F238E27FC236}">
                    <a16:creationId xmlns:a16="http://schemas.microsoft.com/office/drawing/2014/main" id="{18F8DB0A-1770-4ABB-AF3F-0CE6E6A9E01C}"/>
                  </a:ext>
                </a:extLst>
              </p:cNvPr>
              <p:cNvSpPr/>
              <p:nvPr/>
            </p:nvSpPr>
            <p:spPr>
              <a:xfrm>
                <a:off x="209239" y="4085090"/>
                <a:ext cx="721672"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CIENTIFICO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pic>
            <p:nvPicPr>
              <p:cNvPr id="28" name="Imagen 27">
                <a:extLst>
                  <a:ext uri="{FF2B5EF4-FFF2-40B4-BE49-F238E27FC236}">
                    <a16:creationId xmlns:a16="http://schemas.microsoft.com/office/drawing/2014/main" id="{09BE9FB4-8E6C-4470-8011-3EF41440D169}"/>
                  </a:ext>
                </a:extLst>
              </p:cNvPr>
              <p:cNvPicPr/>
              <p:nvPr/>
            </p:nvPicPr>
            <p:blipFill rotWithShape="1">
              <a:blip r:embed="rId7"/>
              <a:srcRect l="3749" t="-13" r="-3749" b="13"/>
              <a:stretch/>
            </p:blipFill>
            <p:spPr>
              <a:xfrm>
                <a:off x="210075" y="4612419"/>
                <a:ext cx="720000" cy="720000"/>
              </a:xfrm>
              <a:prstGeom prst="rect">
                <a:avLst/>
              </a:prstGeom>
            </p:spPr>
          </p:pic>
        </p:grpSp>
        <p:sp>
          <p:nvSpPr>
            <p:cNvPr id="29" name="Rectángulo 28">
              <a:extLst>
                <a:ext uri="{FF2B5EF4-FFF2-40B4-BE49-F238E27FC236}">
                  <a16:creationId xmlns:a16="http://schemas.microsoft.com/office/drawing/2014/main" id="{F1EE6156-095D-4686-A4CE-0C12963A26AE}"/>
                </a:ext>
              </a:extLst>
            </p:cNvPr>
            <p:cNvSpPr/>
            <p:nvPr/>
          </p:nvSpPr>
          <p:spPr>
            <a:xfrm>
              <a:off x="211699" y="5215237"/>
              <a:ext cx="81624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ARQUITECTO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sp>
        <p:nvSpPr>
          <p:cNvPr id="30" name="Rectángulo 29">
            <a:extLst>
              <a:ext uri="{FF2B5EF4-FFF2-40B4-BE49-F238E27FC236}">
                <a16:creationId xmlns:a16="http://schemas.microsoft.com/office/drawing/2014/main" id="{C3D97FD2-96C5-412D-89B4-A762E9A7F6D4}"/>
              </a:ext>
            </a:extLst>
          </p:cNvPr>
          <p:cNvSpPr/>
          <p:nvPr/>
        </p:nvSpPr>
        <p:spPr>
          <a:xfrm>
            <a:off x="296948" y="1148668"/>
            <a:ext cx="1152128" cy="55926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68" name="Rectángulo 7167">
            <a:extLst>
              <a:ext uri="{FF2B5EF4-FFF2-40B4-BE49-F238E27FC236}">
                <a16:creationId xmlns:a16="http://schemas.microsoft.com/office/drawing/2014/main" id="{79CF3692-013C-4609-BF85-2B6616795D08}"/>
              </a:ext>
            </a:extLst>
          </p:cNvPr>
          <p:cNvSpPr/>
          <p:nvPr/>
        </p:nvSpPr>
        <p:spPr>
          <a:xfrm>
            <a:off x="296948" y="908720"/>
            <a:ext cx="1152128" cy="2378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Avenir Next LT Pro" panose="020B0504020202020204" pitchFamily="34" charset="0"/>
              </a:rPr>
              <a:t>SQUAD</a:t>
            </a:r>
          </a:p>
        </p:txBody>
      </p:sp>
    </p:spTree>
    <p:extLst>
      <p:ext uri="{BB962C8B-B14F-4D97-AF65-F5344CB8AC3E}">
        <p14:creationId xmlns:p14="http://schemas.microsoft.com/office/powerpoint/2010/main" val="415004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Timeline</a:t>
            </a:r>
            <a:endParaRPr lang="es-ES" sz="3200" dirty="0">
              <a:solidFill>
                <a:srgbClr val="76B6D6"/>
              </a:solidFill>
            </a:endParaRPr>
          </a:p>
        </p:txBody>
      </p:sp>
      <p:cxnSp>
        <p:nvCxnSpPr>
          <p:cNvPr id="14" name="Conector recto 13"/>
          <p:cNvCxnSpPr>
            <a:cxnSpLocks/>
          </p:cNvCxnSpPr>
          <p:nvPr/>
        </p:nvCxnSpPr>
        <p:spPr>
          <a:xfrm>
            <a:off x="646459" y="692696"/>
            <a:ext cx="113302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aphicFrame>
        <p:nvGraphicFramePr>
          <p:cNvPr id="96" name="Table 7">
            <a:extLst>
              <a:ext uri="{FF2B5EF4-FFF2-40B4-BE49-F238E27FC236}">
                <a16:creationId xmlns:a16="http://schemas.microsoft.com/office/drawing/2014/main"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val="20000"/>
                    </a:ext>
                  </a:extLst>
                </a:gridCol>
                <a:gridCol w="1400278">
                  <a:extLst>
                    <a:ext uri="{9D8B030D-6E8A-4147-A177-3AD203B41FA5}">
                      <a16:colId xmlns:a16="http://schemas.microsoft.com/office/drawing/2014/main" val="20001"/>
                    </a:ext>
                  </a:extLst>
                </a:gridCol>
                <a:gridCol w="1400278">
                  <a:extLst>
                    <a:ext uri="{9D8B030D-6E8A-4147-A177-3AD203B41FA5}">
                      <a16:colId xmlns:a16="http://schemas.microsoft.com/office/drawing/2014/main" val="20002"/>
                    </a:ext>
                  </a:extLst>
                </a:gridCol>
                <a:gridCol w="1400278">
                  <a:extLst>
                    <a:ext uri="{9D8B030D-6E8A-4147-A177-3AD203B41FA5}">
                      <a16:colId xmlns:a16="http://schemas.microsoft.com/office/drawing/2014/main" val="20003"/>
                    </a:ext>
                  </a:extLst>
                </a:gridCol>
                <a:gridCol w="1400278">
                  <a:extLst>
                    <a:ext uri="{9D8B030D-6E8A-4147-A177-3AD203B41FA5}">
                      <a16:colId xmlns:a16="http://schemas.microsoft.com/office/drawing/2014/main" val="20004"/>
                    </a:ext>
                  </a:extLst>
                </a:gridCol>
                <a:gridCol w="1400278">
                  <a:extLst>
                    <a:ext uri="{9D8B030D-6E8A-4147-A177-3AD203B41FA5}">
                      <a16:colId xmlns:a16="http://schemas.microsoft.com/office/drawing/2014/main"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105" name="Rectangle 29">
            <a:extLst>
              <a:ext uri="{FF2B5EF4-FFF2-40B4-BE49-F238E27FC236}">
                <a16:creationId xmlns:a16="http://schemas.microsoft.com/office/drawing/2014/main" id="{86D2490A-EF78-45CD-88EE-894B1FD17037}"/>
              </a:ext>
            </a:extLst>
          </p:cNvPr>
          <p:cNvSpPr/>
          <p:nvPr/>
        </p:nvSpPr>
        <p:spPr>
          <a:xfrm>
            <a:off x="1212971" y="1268760"/>
            <a:ext cx="774571"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INICIO</a:t>
            </a:r>
          </a:p>
        </p:txBody>
      </p:sp>
      <p:sp>
        <p:nvSpPr>
          <p:cNvPr id="106" name="Rectangle 31">
            <a:extLst>
              <a:ext uri="{FF2B5EF4-FFF2-40B4-BE49-F238E27FC236}">
                <a16:creationId xmlns:a16="http://schemas.microsoft.com/office/drawing/2014/main" id="{3BC31810-8EFA-4622-BC9F-FBACE70BFBC0}"/>
              </a:ext>
            </a:extLst>
          </p:cNvPr>
          <p:cNvSpPr/>
          <p:nvPr/>
        </p:nvSpPr>
        <p:spPr>
          <a:xfrm>
            <a:off x="1300216" y="1899826"/>
            <a:ext cx="2220389" cy="276999"/>
          </a:xfrm>
          <a:prstGeom prst="rect">
            <a:avLst/>
          </a:prstGeom>
          <a:solidFill>
            <a:schemeClr val="accent2"/>
          </a:solidFill>
          <a:ln>
            <a:solidFill>
              <a:schemeClr val="accent2"/>
            </a:solidFill>
          </a:ln>
        </p:spPr>
        <p:txBody>
          <a:bodyPr wrap="square" rtlCol="0">
            <a:spAutoFit/>
          </a:bodyPr>
          <a:lstStyle/>
          <a:p>
            <a:r>
              <a:rPr lang="es-ES" sz="1200" dirty="0">
                <a:latin typeface="Avenir Next LT Pro" panose="020B0504020202020204" pitchFamily="34" charset="0"/>
              </a:rPr>
              <a:t>Comprensión del negocio</a:t>
            </a:r>
            <a:endParaRPr lang="en-US" sz="1200" dirty="0">
              <a:solidFill>
                <a:srgbClr val="272A31"/>
              </a:solidFill>
              <a:latin typeface="Avenir Next LT Pro" panose="020B0504020202020204" pitchFamily="34" charset="0"/>
            </a:endParaRPr>
          </a:p>
        </p:txBody>
      </p:sp>
      <p:cxnSp>
        <p:nvCxnSpPr>
          <p:cNvPr id="107" name="Straight Connector 33">
            <a:extLst>
              <a:ext uri="{FF2B5EF4-FFF2-40B4-BE49-F238E27FC236}">
                <a16:creationId xmlns:a16="http://schemas.microsoft.com/office/drawing/2014/main"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id="{A361815E-76B9-4884-B90B-7291D965EBE5}"/>
              </a:ext>
            </a:extLst>
          </p:cNvPr>
          <p:cNvSpPr/>
          <p:nvPr/>
        </p:nvSpPr>
        <p:spPr>
          <a:xfrm>
            <a:off x="2456470" y="2414616"/>
            <a:ext cx="1837436" cy="276999"/>
          </a:xfrm>
          <a:prstGeom prst="rect">
            <a:avLst/>
          </a:prstGeom>
          <a:solidFill>
            <a:schemeClr val="bg2">
              <a:lumMod val="75000"/>
            </a:schemeClr>
          </a:solidFill>
          <a:ln>
            <a:solidFill>
              <a:schemeClr val="accent2"/>
            </a:solidFill>
          </a:ln>
        </p:spPr>
        <p:txBody>
          <a:bodyPr wrap="square" rtlCol="0">
            <a:spAutoFit/>
          </a:bodyPr>
          <a:lstStyle/>
          <a:p>
            <a:r>
              <a:rPr lang="es-ES" sz="1200" dirty="0">
                <a:latin typeface="Avenir Next LT Pro" panose="020B0504020202020204" pitchFamily="34" charset="0"/>
              </a:rPr>
              <a:t>Compresión de datos</a:t>
            </a:r>
            <a:endParaRPr lang="en-US" sz="1200" dirty="0">
              <a:solidFill>
                <a:srgbClr val="272A31"/>
              </a:solidFill>
              <a:latin typeface="Avenir Next LT Pro" panose="020B0504020202020204" pitchFamily="34" charset="0"/>
            </a:endParaRPr>
          </a:p>
        </p:txBody>
      </p:sp>
      <p:sp>
        <p:nvSpPr>
          <p:cNvPr id="178" name="Rectangle 29">
            <a:extLst>
              <a:ext uri="{FF2B5EF4-FFF2-40B4-BE49-F238E27FC236}">
                <a16:creationId xmlns:a16="http://schemas.microsoft.com/office/drawing/2014/main" id="{319BE501-6BE7-4D75-AEF6-A538302C7301}"/>
              </a:ext>
            </a:extLst>
          </p:cNvPr>
          <p:cNvSpPr/>
          <p:nvPr/>
        </p:nvSpPr>
        <p:spPr>
          <a:xfrm>
            <a:off x="8451038" y="4500220"/>
            <a:ext cx="513450"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FIN</a:t>
            </a:r>
          </a:p>
        </p:txBody>
      </p:sp>
      <p:sp>
        <p:nvSpPr>
          <p:cNvPr id="179" name="Rectangle 31">
            <a:extLst>
              <a:ext uri="{FF2B5EF4-FFF2-40B4-BE49-F238E27FC236}">
                <a16:creationId xmlns:a16="http://schemas.microsoft.com/office/drawing/2014/main" id="{8114E52C-AAA8-437E-A1CF-581A58265B1B}"/>
              </a:ext>
            </a:extLst>
          </p:cNvPr>
          <p:cNvSpPr/>
          <p:nvPr/>
        </p:nvSpPr>
        <p:spPr>
          <a:xfrm>
            <a:off x="3503027" y="2891606"/>
            <a:ext cx="2105691" cy="276999"/>
          </a:xfrm>
          <a:prstGeom prst="rect">
            <a:avLst/>
          </a:prstGeom>
          <a:solidFill>
            <a:schemeClr val="accent2">
              <a:lumMod val="60000"/>
              <a:lumOff val="40000"/>
            </a:schemeClr>
          </a:solidFill>
          <a:ln>
            <a:solidFill>
              <a:schemeClr val="accent2"/>
            </a:solidFill>
          </a:ln>
        </p:spPr>
        <p:txBody>
          <a:bodyPr wrap="square" rtlCol="0">
            <a:spAutoFit/>
          </a:bodyPr>
          <a:lstStyle/>
          <a:p>
            <a:r>
              <a:rPr lang="es-ES" sz="1200" dirty="0">
                <a:latin typeface="Avenir Next LT Pro" panose="020B0504020202020204" pitchFamily="34" charset="0"/>
              </a:rPr>
              <a:t>Preparación de los datos</a:t>
            </a:r>
            <a:endParaRPr lang="en-US" sz="1200" dirty="0">
              <a:solidFill>
                <a:srgbClr val="272A31"/>
              </a:solidFill>
              <a:latin typeface="Avenir Next LT Pro" panose="020B0504020202020204" pitchFamily="34" charset="0"/>
            </a:endParaRPr>
          </a:p>
        </p:txBody>
      </p:sp>
      <p:sp>
        <p:nvSpPr>
          <p:cNvPr id="180" name="Rectangle 31">
            <a:extLst>
              <a:ext uri="{FF2B5EF4-FFF2-40B4-BE49-F238E27FC236}">
                <a16:creationId xmlns:a16="http://schemas.microsoft.com/office/drawing/2014/main" id="{19EB45B8-E517-404E-AF47-CFE7CC8EA61A}"/>
              </a:ext>
            </a:extLst>
          </p:cNvPr>
          <p:cNvSpPr/>
          <p:nvPr/>
        </p:nvSpPr>
        <p:spPr>
          <a:xfrm>
            <a:off x="4818832" y="3414042"/>
            <a:ext cx="1080863" cy="276999"/>
          </a:xfrm>
          <a:prstGeom prst="rect">
            <a:avLst/>
          </a:prstGeom>
          <a:solidFill>
            <a:schemeClr val="accent4"/>
          </a:solidFill>
          <a:ln>
            <a:solidFill>
              <a:schemeClr val="accent2"/>
            </a:solidFill>
          </a:ln>
        </p:spPr>
        <p:txBody>
          <a:bodyPr wrap="square" rtlCol="0">
            <a:spAutoFit/>
          </a:bodyPr>
          <a:lstStyle/>
          <a:p>
            <a:r>
              <a:rPr lang="es-ES" sz="1200" dirty="0">
                <a:latin typeface="Avenir Next LT Pro" panose="020B0504020202020204" pitchFamily="34" charset="0"/>
              </a:rPr>
              <a:t>Modelado</a:t>
            </a:r>
            <a:endParaRPr lang="en-US" sz="1200" dirty="0">
              <a:solidFill>
                <a:srgbClr val="272A31"/>
              </a:solidFill>
              <a:latin typeface="Avenir Next LT Pro" panose="020B0504020202020204" pitchFamily="34" charset="0"/>
            </a:endParaRPr>
          </a:p>
        </p:txBody>
      </p:sp>
      <p:sp>
        <p:nvSpPr>
          <p:cNvPr id="181" name="Rectangle 31">
            <a:extLst>
              <a:ext uri="{FF2B5EF4-FFF2-40B4-BE49-F238E27FC236}">
                <a16:creationId xmlns:a16="http://schemas.microsoft.com/office/drawing/2014/main" id="{187C1216-AAF8-45FC-B68E-F3B1259A346A}"/>
              </a:ext>
            </a:extLst>
          </p:cNvPr>
          <p:cNvSpPr/>
          <p:nvPr/>
        </p:nvSpPr>
        <p:spPr>
          <a:xfrm>
            <a:off x="5496032" y="3845954"/>
            <a:ext cx="2152597" cy="276999"/>
          </a:xfrm>
          <a:prstGeom prst="rect">
            <a:avLst/>
          </a:prstGeom>
          <a:solidFill>
            <a:srgbClr val="B6FFA1"/>
          </a:solidFill>
          <a:ln>
            <a:solidFill>
              <a:schemeClr val="accent2"/>
            </a:solidFill>
          </a:ln>
        </p:spPr>
        <p:txBody>
          <a:bodyPr wrap="square" rtlCol="0">
            <a:spAutoFit/>
          </a:bodyPr>
          <a:lstStyle/>
          <a:p>
            <a:r>
              <a:rPr lang="es-ES" sz="1200" dirty="0">
                <a:latin typeface="Avenir Next LT Pro" panose="020B0504020202020204" pitchFamily="34" charset="0"/>
              </a:rPr>
              <a:t>Evaluación de resultados</a:t>
            </a:r>
            <a:endParaRPr lang="en-US" sz="1200" dirty="0">
              <a:solidFill>
                <a:srgbClr val="272A31"/>
              </a:solidFill>
              <a:latin typeface="Avenir Next LT Pro" panose="020B0504020202020204" pitchFamily="34" charset="0"/>
            </a:endParaRPr>
          </a:p>
        </p:txBody>
      </p:sp>
      <p:sp>
        <p:nvSpPr>
          <p:cNvPr id="182" name="Rectangle 31">
            <a:extLst>
              <a:ext uri="{FF2B5EF4-FFF2-40B4-BE49-F238E27FC236}">
                <a16:creationId xmlns:a16="http://schemas.microsoft.com/office/drawing/2014/main" id="{935F64D2-1A2C-4E86-93A1-08E57546FE80}"/>
              </a:ext>
            </a:extLst>
          </p:cNvPr>
          <p:cNvSpPr/>
          <p:nvPr/>
        </p:nvSpPr>
        <p:spPr>
          <a:xfrm>
            <a:off x="6270188" y="4346331"/>
            <a:ext cx="2152597" cy="276999"/>
          </a:xfrm>
          <a:prstGeom prst="rect">
            <a:avLst/>
          </a:prstGeom>
          <a:solidFill>
            <a:srgbClr val="C00000"/>
          </a:solidFill>
          <a:ln>
            <a:solidFill>
              <a:schemeClr val="accent2"/>
            </a:solidFill>
          </a:ln>
        </p:spPr>
        <p:txBody>
          <a:bodyPr wrap="square" rtlCol="0">
            <a:spAutoFit/>
          </a:bodyPr>
          <a:lstStyle/>
          <a:p>
            <a:r>
              <a:rPr lang="es-ES" sz="1200" dirty="0">
                <a:latin typeface="Avenir Next LT Pro" panose="020B0504020202020204" pitchFamily="34" charset="0"/>
              </a:rPr>
              <a:t>Informe final y revisión</a:t>
            </a:r>
            <a:endParaRPr lang="en-US" sz="1200" dirty="0">
              <a:solidFill>
                <a:srgbClr val="272A31"/>
              </a:solidFill>
              <a:latin typeface="Avenir Next LT Pro" panose="020B0504020202020204" pitchFamily="34" charset="0"/>
            </a:endParaRPr>
          </a:p>
        </p:txBody>
      </p:sp>
      <p:cxnSp>
        <p:nvCxnSpPr>
          <p:cNvPr id="184" name="Straight Connector 100">
            <a:extLst>
              <a:ext uri="{FF2B5EF4-FFF2-40B4-BE49-F238E27FC236}">
                <a16:creationId xmlns:a16="http://schemas.microsoft.com/office/drawing/2014/main"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46C13632-1CC3-43D3-80F0-F95B85E17B4C}"/>
              </a:ext>
            </a:extLst>
          </p:cNvPr>
          <p:cNvSpPr txBox="1"/>
          <p:nvPr/>
        </p:nvSpPr>
        <p:spPr>
          <a:xfrm>
            <a:off x="3779912" y="5805264"/>
            <a:ext cx="2808312" cy="369332"/>
          </a:xfrm>
          <a:prstGeom prst="rect">
            <a:avLst/>
          </a:prstGeom>
          <a:noFill/>
        </p:spPr>
        <p:txBody>
          <a:bodyPr wrap="square" rtlCol="0">
            <a:spAutoFit/>
          </a:bodyPr>
          <a:lstStyle/>
          <a:p>
            <a:r>
              <a:rPr lang="es-ES_tradnl" dirty="0">
                <a:solidFill>
                  <a:srgbClr val="053144"/>
                </a:solidFill>
                <a:latin typeface="Avenir Next LT Pro" panose="020B0504020202020204" pitchFamily="34" charset="0"/>
              </a:rPr>
              <a:t>TIMELINE</a:t>
            </a:r>
            <a:endParaRPr lang="es-ES" dirty="0">
              <a:solidFill>
                <a:srgbClr val="053144"/>
              </a:solidFill>
              <a:latin typeface="Avenir Next LT Pro" panose="020B0504020202020204" pitchFamily="34" charset="0"/>
            </a:endParaRPr>
          </a:p>
        </p:txBody>
      </p:sp>
    </p:spTree>
    <p:extLst>
      <p:ext uri="{BB962C8B-B14F-4D97-AF65-F5344CB8AC3E}">
        <p14:creationId xmlns:p14="http://schemas.microsoft.com/office/powerpoint/2010/main" val="23303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31AF013-6C9A-4ECB-BA4C-2538C0367A3C}"/>
              </a:ext>
            </a:extLst>
          </p:cNvPr>
          <p:cNvSpPr/>
          <p:nvPr/>
        </p:nvSpPr>
        <p:spPr>
          <a:xfrm>
            <a:off x="2879928" y="692696"/>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Arquitectura</a:t>
            </a:r>
            <a:endParaRPr lang="es-ES" sz="3200" dirty="0">
              <a:solidFill>
                <a:srgbClr val="76B6D6"/>
              </a:solidFill>
              <a:latin typeface="Calibri" panose="020F0502020204030204" pitchFamily="34" charset="0"/>
              <a:cs typeface="Calibri" panose="020F0502020204030204" pitchFamily="34" charset="0"/>
            </a:endParaRPr>
          </a:p>
        </p:txBody>
      </p:sp>
      <p:cxnSp>
        <p:nvCxnSpPr>
          <p:cNvPr id="14" name="Conector recto 13"/>
          <p:cNvCxnSpPr/>
          <p:nvPr/>
        </p:nvCxnSpPr>
        <p:spPr>
          <a:xfrm>
            <a:off x="467544" y="670114"/>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5362" name="Picture 2" descr="Working with CSV files | Fund Recs">
            <a:extLst>
              <a:ext uri="{FF2B5EF4-FFF2-40B4-BE49-F238E27FC236}">
                <a16:creationId xmlns:a16="http://schemas.microsoft.com/office/drawing/2014/main"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8941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5" y="3801333"/>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9182" y="-171400"/>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2BC9ED29-C159-4821-9B8E-A3D52D9EC5EF}"/>
              </a:ext>
            </a:extLst>
          </p:cNvPr>
          <p:cNvSpPr/>
          <p:nvPr/>
        </p:nvSpPr>
        <p:spPr>
          <a:xfrm>
            <a:off x="1943824" y="2996953"/>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id="{C51E2730-37CF-40FA-8705-25A688E90E8D}"/>
              </a:ext>
            </a:extLst>
          </p:cNvPr>
          <p:cNvSpPr/>
          <p:nvPr/>
        </p:nvSpPr>
        <p:spPr>
          <a:xfrm>
            <a:off x="3132188" y="1932329"/>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B4122D29-9AC2-4EE2-9CA1-BB50B9388145}"/>
              </a:ext>
            </a:extLst>
          </p:cNvPr>
          <p:cNvSpPr txBox="1"/>
          <p:nvPr/>
        </p:nvSpPr>
        <p:spPr>
          <a:xfrm>
            <a:off x="4644008" y="1628800"/>
            <a:ext cx="3024336"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Procesamiento de datos</a:t>
            </a:r>
          </a:p>
        </p:txBody>
      </p:sp>
      <p:sp>
        <p:nvSpPr>
          <p:cNvPr id="6" name="Flecha: a la izquierda y derecha 5">
            <a:extLst>
              <a:ext uri="{FF2B5EF4-FFF2-40B4-BE49-F238E27FC236}">
                <a16:creationId xmlns:a16="http://schemas.microsoft.com/office/drawing/2014/main" id="{C399A176-3840-45D6-B2F3-92504387A0A5}"/>
              </a:ext>
            </a:extLst>
          </p:cNvPr>
          <p:cNvSpPr/>
          <p:nvPr/>
        </p:nvSpPr>
        <p:spPr>
          <a:xfrm>
            <a:off x="5193481" y="3150919"/>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3636" y="2321893"/>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2390" y="2829766"/>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id="{982994E2-0F01-4B44-8CE1-3ADB11325D39}"/>
              </a:ext>
            </a:extLst>
          </p:cNvPr>
          <p:cNvSpPr/>
          <p:nvPr/>
        </p:nvSpPr>
        <p:spPr>
          <a:xfrm>
            <a:off x="3169777" y="4089136"/>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id="{7F899546-A833-4F36-8D8E-FC4A6F86BF25}"/>
              </a:ext>
            </a:extLst>
          </p:cNvPr>
          <p:cNvSpPr txBox="1"/>
          <p:nvPr/>
        </p:nvSpPr>
        <p:spPr>
          <a:xfrm>
            <a:off x="4927214" y="3831556"/>
            <a:ext cx="1704844"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Visualización</a:t>
            </a:r>
          </a:p>
        </p:txBody>
      </p:sp>
      <p:pic>
        <p:nvPicPr>
          <p:cNvPr id="15380" name="Picture 20" descr="ELK Stack Tutorial - Getting Started With ELK Stack | Edureka">
            <a:extLst>
              <a:ext uri="{FF2B5EF4-FFF2-40B4-BE49-F238E27FC236}">
                <a16:creationId xmlns:a16="http://schemas.microsoft.com/office/drawing/2014/main"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182" y="4116854"/>
            <a:ext cx="2394788" cy="172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93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rmAutofit fontScale="2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12800" dirty="0">
                <a:solidFill>
                  <a:srgbClr val="76B6D6"/>
                </a:solidFill>
              </a:rPr>
              <a:t>Preparación de los datos</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845380" y="1196752"/>
            <a:ext cx="5114737"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69458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El pre-procesamiento y análisis lo realizamos con </a:t>
            </a:r>
            <a:r>
              <a:rPr lang="es-ES_tradnl" sz="1200" b="1" dirty="0" err="1">
                <a:latin typeface="Avenir Next LT Pro" panose="020B0504020202020204" pitchFamily="34" charset="0"/>
              </a:rPr>
              <a:t>colab</a:t>
            </a:r>
            <a:r>
              <a:rPr lang="es-ES_tradnl" sz="1200" b="1" dirty="0">
                <a:latin typeface="Avenir Next LT Pro" panose="020B0504020202020204" pitchFamily="34" charset="0"/>
              </a:rPr>
              <a:t> de google </a:t>
            </a:r>
            <a:r>
              <a:rPr lang="es-ES_tradnl" sz="1200" dirty="0">
                <a:latin typeface="Avenir Next LT Pro" panose="020B0504020202020204" pitchFamily="34" charset="0"/>
              </a:rPr>
              <a:t>y</a:t>
            </a:r>
            <a:r>
              <a:rPr lang="es-ES_tradnl" sz="1200" b="1" dirty="0">
                <a:latin typeface="Avenir Next LT Pro" panose="020B0504020202020204" pitchFamily="34" charset="0"/>
              </a:rPr>
              <a:t> </a:t>
            </a:r>
            <a:r>
              <a:rPr lang="es-ES_tradnl" sz="1200" b="1" dirty="0" err="1">
                <a:latin typeface="Avenir Next LT Pro" panose="020B0504020202020204" pitchFamily="34" charset="0"/>
              </a:rPr>
              <a:t>jupyter</a:t>
            </a:r>
            <a:r>
              <a:rPr lang="es-ES_tradnl" sz="1200" b="1" dirty="0">
                <a:latin typeface="Avenir Next LT Pro" panose="020B0504020202020204" pitchFamily="34" charset="0"/>
              </a:rPr>
              <a:t> notebook</a:t>
            </a:r>
            <a:r>
              <a:rPr lang="es-ES_tradnl" sz="1200" dirty="0">
                <a:latin typeface="Avenir Next LT Pro" panose="020B0504020202020204" pitchFamily="34" charset="0"/>
              </a:rPr>
              <a:t>:  </a:t>
            </a:r>
          </a:p>
        </p:txBody>
      </p:sp>
      <p:pic>
        <p:nvPicPr>
          <p:cNvPr id="16" name="15 Imagen"/>
          <p:cNvPicPr/>
          <p:nvPr/>
        </p:nvPicPr>
        <p:blipFill>
          <a:blip r:embed="rId9"/>
          <a:stretch>
            <a:fillRect/>
          </a:stretch>
        </p:blipFill>
        <p:spPr>
          <a:xfrm>
            <a:off x="179512" y="5013176"/>
            <a:ext cx="3347863"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217" y="4533441"/>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61731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4098793" y="38145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marL="109728" indent="0">
              <a:buClr>
                <a:schemeClr val="accent2">
                  <a:lumMod val="75000"/>
                </a:schemeClr>
              </a:buClr>
              <a:buNone/>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360094"/>
            <a:ext cx="2666465" cy="1097421"/>
          </a:xfrm>
          <a:prstGeom prst="rect">
            <a:avLst/>
          </a:prstGeom>
        </p:spPr>
      </p:pic>
      <p:pic>
        <p:nvPicPr>
          <p:cNvPr id="22" name="21 Imagen"/>
          <p:cNvPicPr/>
          <p:nvPr/>
        </p:nvPicPr>
        <p:blipFill>
          <a:blip r:embed="rId13"/>
          <a:stretch>
            <a:fillRect/>
          </a:stretch>
        </p:blipFill>
        <p:spPr>
          <a:xfrm>
            <a:off x="3845381" y="4388355"/>
            <a:ext cx="2448272" cy="947010"/>
          </a:xfrm>
          <a:prstGeom prst="rect">
            <a:avLst/>
          </a:prstGeom>
        </p:spPr>
      </p:pic>
      <p:pic>
        <p:nvPicPr>
          <p:cNvPr id="24" name="23 Imagen"/>
          <p:cNvPicPr/>
          <p:nvPr/>
        </p:nvPicPr>
        <p:blipFill>
          <a:blip r:embed="rId14"/>
          <a:stretch>
            <a:fillRect/>
          </a:stretch>
        </p:blipFill>
        <p:spPr>
          <a:xfrm>
            <a:off x="4758075" y="5335365"/>
            <a:ext cx="2880320" cy="1065247"/>
          </a:xfrm>
          <a:prstGeom prst="rect">
            <a:avLst/>
          </a:prstGeom>
        </p:spPr>
      </p:pic>
      <p:cxnSp>
        <p:nvCxnSpPr>
          <p:cNvPr id="17" name="Conector recto 16"/>
          <p:cNvCxnSpPr>
            <a:cxnSpLocks/>
          </p:cNvCxnSpPr>
          <p:nvPr/>
        </p:nvCxnSpPr>
        <p:spPr>
          <a:xfrm>
            <a:off x="2843808" y="620688"/>
            <a:ext cx="252250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822</TotalTime>
  <Words>1128</Words>
  <Application>Microsoft Office PowerPoint</Application>
  <PresentationFormat>Presentación en pantalla (4:3)</PresentationFormat>
  <Paragraphs>129</Paragraphs>
  <Slides>17</Slides>
  <Notes>12</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29" baseType="lpstr">
      <vt:lpstr>Arial</vt:lpstr>
      <vt:lpstr>Avenir Next LT Pro</vt:lpstr>
      <vt:lpstr>Calibri</vt:lpstr>
      <vt:lpstr>Calibri Light</vt:lpstr>
      <vt:lpstr>Constantia</vt:lpstr>
      <vt:lpstr>Georgia</vt:lpstr>
      <vt:lpstr>Open Sans</vt:lpstr>
      <vt:lpstr>Wingdings</vt:lpstr>
      <vt:lpstr>Wingdings 2</vt:lpstr>
      <vt:lpstr>Flujo</vt:lpstr>
      <vt:lpstr>Diseño personalizado</vt:lpstr>
      <vt:lpstr>Diapositiva de think-cell</vt:lpstr>
      <vt:lpstr>Presentación de PowerPoint</vt:lpstr>
      <vt:lpstr>Presentación de PowerPoint</vt:lpstr>
      <vt:lpstr>Objetivos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Carmen Reina</cp:lastModifiedBy>
  <cp:revision>90</cp:revision>
  <dcterms:created xsi:type="dcterms:W3CDTF">2020-07-19T14:33:05Z</dcterms:created>
  <dcterms:modified xsi:type="dcterms:W3CDTF">2020-07-21T19:43:51Z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